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79" r:id="rId10"/>
    <p:sldId id="261" r:id="rId11"/>
    <p:sldId id="277" r:id="rId12"/>
    <p:sldId id="278" r:id="rId13"/>
    <p:sldId id="272" r:id="rId14"/>
    <p:sldId id="273" r:id="rId15"/>
    <p:sldId id="264" r:id="rId16"/>
    <p:sldId id="265" r:id="rId17"/>
    <p:sldId id="266" r:id="rId18"/>
    <p:sldId id="275" r:id="rId19"/>
    <p:sldId id="267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ndal" panose="020B0604020202020204" charset="0"/>
      <p:regular r:id="rId26"/>
    </p:embeddedFont>
    <p:embeddedFont>
      <p:font typeface="Canva Sans" panose="020B0604020202020204" charset="0"/>
      <p:regular r:id="rId27"/>
    </p:embeddedFont>
    <p:embeddedFont>
      <p:font typeface="Canva Sans Bold" panose="020B0604020202020204" charset="0"/>
      <p:regular r:id="rId28"/>
    </p:embeddedFont>
    <p:embeddedFont>
      <p:font typeface="Montserrat Light" panose="00000400000000000000" pitchFamily="2" charset="0"/>
      <p:regular r:id="rId29"/>
      <p:italic r:id="rId30"/>
    </p:embeddedFont>
    <p:embeddedFont>
      <p:font typeface="Montserrat Light Bold" panose="020B0604020202020204" charset="0"/>
      <p:regular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1C9065-0F30-F935-E8F5-FE3DF06CD536}" name="Charlotte Schwarz" initials="CS" userId="S::cschwarz@unb.ca::0d57649e-79fa-427f-8b15-43ec8f99848f" providerId="AD"/>
  <p188:author id="{D3D4AB7C-87F4-039B-5DE3-419A588F534E}" name="Alison Luke" initials="AL" userId="S::aluke1@unb.ca::96c9bedd-e136-49b7-aa8d-a17ebe78435d" providerId="AD"/>
  <p188:author id="{9FB5F4EF-73BF-32CA-9F1F-4B26955173F0}" name="Mireille Lambert" initials="ML" userId="S::lamm3215@usherbrooke.ca::6eed554f-c995-4d62-bbf9-63c96e64e0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0" autoAdjust="0"/>
  </p:normalViewPr>
  <p:slideViewPr>
    <p:cSldViewPr>
      <p:cViewPr varScale="1">
        <p:scale>
          <a:sx n="47" d="100"/>
          <a:sy n="47" d="100"/>
        </p:scale>
        <p:origin x="103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B9E3F-62FE-4FFF-976F-1A5C58D60616}" type="datetimeFigureOut">
              <a:rPr lang="en-CA" smtClean="0"/>
              <a:t>2023-11-14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B63F1-4BB0-42A2-A0D0-9A32D23D3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551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5115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3455"/>
              </a:buClr>
              <a:buSzPts val="800"/>
              <a:buNone/>
            </a:pPr>
            <a:endParaRPr sz="1000" dirty="0"/>
          </a:p>
        </p:txBody>
      </p:sp>
      <p:sp>
        <p:nvSpPr>
          <p:cNvPr id="286" name="Google Shape;2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5080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819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21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274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419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8464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863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1700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819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171A59"/>
              </a:solidFill>
              <a:latin typeface="Canva Sans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7073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B63F1-4BB0-42A2-A0D0-9A32D23D36B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468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jpg"/><Relationship Id="rId21" Type="http://schemas.openxmlformats.org/officeDocument/2006/relationships/image" Target="../media/image58.jpg"/><Relationship Id="rId7" Type="http://schemas.openxmlformats.org/officeDocument/2006/relationships/image" Target="../media/image44.jp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11" Type="http://schemas.openxmlformats.org/officeDocument/2006/relationships/image" Target="../media/image48.jpg"/><Relationship Id="rId24" Type="http://schemas.openxmlformats.org/officeDocument/2006/relationships/image" Target="../media/image61.png"/><Relationship Id="rId5" Type="http://schemas.openxmlformats.org/officeDocument/2006/relationships/image" Target="../media/image42.jp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358926" y="4770081"/>
            <a:ext cx="10786833" cy="107329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15" name="Freeform 15"/>
          <p:cNvSpPr/>
          <p:nvPr/>
        </p:nvSpPr>
        <p:spPr>
          <a:xfrm>
            <a:off x="13094322" y="4652462"/>
            <a:ext cx="4658243" cy="4605838"/>
          </a:xfrm>
          <a:custGeom>
            <a:avLst/>
            <a:gdLst/>
            <a:ahLst/>
            <a:cxnLst/>
            <a:rect l="l" t="t" r="r" b="b"/>
            <a:pathLst>
              <a:path w="4658243" h="4605838">
                <a:moveTo>
                  <a:pt x="0" y="0"/>
                </a:moveTo>
                <a:lnTo>
                  <a:pt x="4658243" y="0"/>
                </a:lnTo>
                <a:lnTo>
                  <a:pt x="4658243" y="4605838"/>
                </a:lnTo>
                <a:lnTo>
                  <a:pt x="0" y="4605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TextBox 16"/>
          <p:cNvSpPr txBox="1"/>
          <p:nvPr/>
        </p:nvSpPr>
        <p:spPr>
          <a:xfrm>
            <a:off x="576667" y="750041"/>
            <a:ext cx="14835890" cy="3436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67"/>
              </a:lnSpc>
              <a:spcBef>
                <a:spcPct val="0"/>
              </a:spcBef>
            </a:pPr>
            <a:r>
              <a:rPr lang="en-US" sz="6289" dirty="0">
                <a:solidFill>
                  <a:srgbClr val="171A59"/>
                </a:solidFill>
                <a:latin typeface="Candal"/>
              </a:rPr>
              <a:t>Case management for individuals with chronic conditions and complex care needs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0675" y="5727063"/>
            <a:ext cx="12496800" cy="1582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240"/>
              </a:lnSpc>
            </a:pPr>
            <a:r>
              <a:rPr lang="en-US" sz="3050" dirty="0">
                <a:solidFill>
                  <a:srgbClr val="171A59"/>
                </a:solidFill>
                <a:latin typeface="Canva Sans Bold"/>
              </a:rPr>
              <a:t>Shelley Doucet, Jennifer Taylor, Linda Wilhelm, Alison Luke, Charlotte Schwarz, Mireille Lambert, Mathieu Bisson, Maud – Christine Chouinard, Catherine Hudon</a:t>
            </a:r>
            <a:endParaRPr lang="en-US" sz="3050" dirty="0">
              <a:solidFill>
                <a:srgbClr val="171A59"/>
              </a:solidFill>
              <a:latin typeface="Canva Sans Bold" panose="020B0604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 txBox="1">
            <a:spLocks noGrp="1"/>
          </p:cNvSpPr>
          <p:nvPr>
            <p:ph type="title"/>
          </p:nvPr>
        </p:nvSpPr>
        <p:spPr>
          <a:xfrm>
            <a:off x="338860" y="589287"/>
            <a:ext cx="18516597" cy="1988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br>
              <a:rPr lang="en-US" sz="4400" dirty="0">
                <a:solidFill>
                  <a:srgbClr val="171A59"/>
                </a:solidFill>
                <a:latin typeface="Montserrat Light Bold"/>
              </a:rPr>
            </a:br>
            <a:br>
              <a:rPr lang="en-US" sz="4400" dirty="0">
                <a:solidFill>
                  <a:srgbClr val="171A59"/>
                </a:solidFill>
                <a:latin typeface="Candal"/>
              </a:rPr>
            </a:br>
            <a:endParaRPr dirty="0"/>
          </a:p>
        </p:txBody>
      </p:sp>
      <p:sp>
        <p:nvSpPr>
          <p:cNvPr id="289" name="Google Shape;289;p17"/>
          <p:cNvSpPr txBox="1"/>
          <p:nvPr/>
        </p:nvSpPr>
        <p:spPr>
          <a:xfrm>
            <a:off x="13217666" y="3525452"/>
            <a:ext cx="1569905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250" dirty="0">
                <a:solidFill>
                  <a:srgbClr val="FF9900"/>
                </a:solidFill>
                <a:latin typeface="Trebuchet MS"/>
                <a:ea typeface="Trebuchet MS"/>
                <a:cs typeface="Trebuchet MS"/>
                <a:sym typeface="Trebuchet MS"/>
              </a:rPr>
              <a:t>Access to care</a:t>
            </a:r>
            <a:endParaRPr sz="2250" dirty="0">
              <a:solidFill>
                <a:srgbClr val="FF99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0" name="Google Shape;290;p17"/>
          <p:cNvSpPr txBox="1"/>
          <p:nvPr/>
        </p:nvSpPr>
        <p:spPr>
          <a:xfrm>
            <a:off x="1640593" y="5074464"/>
            <a:ext cx="2858879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250" b="1" dirty="0">
                <a:solidFill>
                  <a:srgbClr val="FF9900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 with complex needs</a:t>
            </a:r>
            <a:endParaRPr sz="2700" dirty="0"/>
          </a:p>
        </p:txBody>
      </p:sp>
      <p:sp>
        <p:nvSpPr>
          <p:cNvPr id="291" name="Google Shape;291;p17"/>
          <p:cNvSpPr txBox="1"/>
          <p:nvPr/>
        </p:nvSpPr>
        <p:spPr>
          <a:xfrm>
            <a:off x="14215834" y="4683269"/>
            <a:ext cx="3569468" cy="152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250" b="1" dirty="0">
                <a:solidFill>
                  <a:srgbClr val="FF9900"/>
                </a:solidFill>
                <a:latin typeface="Trebuchet MS"/>
                <a:ea typeface="Trebuchet MS"/>
                <a:cs typeface="Trebuchet MS"/>
                <a:sym typeface="Trebuchet MS"/>
              </a:rPr>
              <a:t>Case managers experience, skills, engagement, and openness to new role</a:t>
            </a:r>
            <a:endParaRPr sz="2700" dirty="0"/>
          </a:p>
        </p:txBody>
      </p:sp>
      <p:sp>
        <p:nvSpPr>
          <p:cNvPr id="292" name="Google Shape;292;p17"/>
          <p:cNvSpPr txBox="1"/>
          <p:nvPr/>
        </p:nvSpPr>
        <p:spPr>
          <a:xfrm>
            <a:off x="3567328" y="3088665"/>
            <a:ext cx="3569468" cy="152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250" b="1" dirty="0">
                <a:solidFill>
                  <a:srgbClr val="FF9900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Collaborative team, open to change and valuing case manager role</a:t>
            </a:r>
            <a:endParaRPr sz="2700" dirty="0"/>
          </a:p>
        </p:txBody>
      </p:sp>
      <p:cxnSp>
        <p:nvCxnSpPr>
          <p:cNvPr id="293" name="Google Shape;293;p17"/>
          <p:cNvCxnSpPr/>
          <p:nvPr/>
        </p:nvCxnSpPr>
        <p:spPr>
          <a:xfrm>
            <a:off x="7678904" y="2390812"/>
            <a:ext cx="0" cy="43579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94" name="Google Shape;294;p17"/>
          <p:cNvCxnSpPr/>
          <p:nvPr/>
        </p:nvCxnSpPr>
        <p:spPr>
          <a:xfrm rot="10800000" flipH="1">
            <a:off x="3684485" y="6762966"/>
            <a:ext cx="12113963" cy="1090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95" name="Google Shape;295;p17"/>
          <p:cNvSpPr txBox="1"/>
          <p:nvPr/>
        </p:nvSpPr>
        <p:spPr>
          <a:xfrm>
            <a:off x="7735914" y="2202546"/>
            <a:ext cx="5937809" cy="4639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</a:t>
            </a:r>
            <a:endParaRPr sz="2700" b="1" dirty="0"/>
          </a:p>
          <a:p>
            <a:pPr marL="133350" indent="-142875">
              <a:buClr>
                <a:srgbClr val="00B050"/>
              </a:buClr>
              <a:buSzPts val="1500"/>
              <a:buFont typeface="Arial"/>
              <a:buChar char="•"/>
            </a:pPr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Feel supported, respected and accepted</a:t>
            </a:r>
            <a:endParaRPr sz="2700" b="1" dirty="0"/>
          </a:p>
          <a:p>
            <a:pPr marL="133350" indent="-142875">
              <a:buClr>
                <a:srgbClr val="00B050"/>
              </a:buClr>
              <a:buSzPts val="1500"/>
              <a:buFont typeface="Arial"/>
              <a:buChar char="•"/>
            </a:pPr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Feel engaged and committed</a:t>
            </a:r>
            <a:endParaRPr sz="2700" b="1" dirty="0"/>
          </a:p>
          <a:p>
            <a:pPr marL="133350" indent="-142875">
              <a:buClr>
                <a:srgbClr val="00B050"/>
              </a:buClr>
              <a:buSzPts val="1500"/>
              <a:buFont typeface="Arial"/>
              <a:buChar char="•"/>
            </a:pPr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Are more knowledgeable and empowered</a:t>
            </a:r>
            <a:endParaRPr sz="2700" b="1" dirty="0"/>
          </a:p>
          <a:p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Family members</a:t>
            </a:r>
            <a:endParaRPr sz="2700" dirty="0"/>
          </a:p>
          <a:p>
            <a:pPr marL="133350" indent="-142875">
              <a:buClr>
                <a:srgbClr val="00B050"/>
              </a:buClr>
              <a:buSzPts val="1500"/>
              <a:buFont typeface="Arial"/>
              <a:buChar char="•"/>
            </a:pPr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Feel supported, respected and accepted</a:t>
            </a:r>
            <a:endParaRPr sz="2700" dirty="0"/>
          </a:p>
          <a:p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Case managers</a:t>
            </a:r>
            <a:endParaRPr sz="2700" dirty="0"/>
          </a:p>
          <a:p>
            <a:pPr marL="133350" indent="-142875">
              <a:buClr>
                <a:srgbClr val="00B050"/>
              </a:buClr>
              <a:buSzPts val="1500"/>
              <a:buFont typeface="Arial"/>
              <a:buChar char="•"/>
            </a:pPr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Feel confident to develop their role</a:t>
            </a:r>
            <a:endParaRPr sz="2700" dirty="0"/>
          </a:p>
          <a:p>
            <a:pPr marL="133350" indent="-142875">
              <a:buClr>
                <a:srgbClr val="00B050"/>
              </a:buClr>
              <a:buSzPts val="1500"/>
              <a:buFont typeface="Arial"/>
              <a:buChar char="•"/>
            </a:pPr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Feel accountable to the patient</a:t>
            </a:r>
            <a:endParaRPr sz="2700" dirty="0"/>
          </a:p>
          <a:p>
            <a:pPr marL="133350" indent="-142875">
              <a:buClr>
                <a:srgbClr val="00B050"/>
              </a:buClr>
              <a:buSzPts val="1500"/>
              <a:buFont typeface="Arial"/>
              <a:buChar char="•"/>
            </a:pPr>
            <a:r>
              <a:rPr lang="en-CA" sz="2250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Feel supported and become part of the team</a:t>
            </a:r>
            <a:endParaRPr sz="2700" dirty="0"/>
          </a:p>
          <a:p>
            <a:pPr marL="428625" indent="-285750">
              <a:buClr>
                <a:schemeClr val="dk1"/>
              </a:buClr>
              <a:buSzPts val="1500"/>
            </a:pPr>
            <a:endParaRPr sz="22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162304" y="2202546"/>
            <a:ext cx="17493031" cy="8096865"/>
          </a:xfrm>
          <a:prstGeom prst="ellipse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7" name="Google Shape;297;p17"/>
          <p:cNvSpPr txBox="1"/>
          <p:nvPr/>
        </p:nvSpPr>
        <p:spPr>
          <a:xfrm>
            <a:off x="1122132" y="6907859"/>
            <a:ext cx="2962656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 self-management</a:t>
            </a:r>
            <a:endParaRPr sz="2700"/>
          </a:p>
        </p:txBody>
      </p:sp>
      <p:sp>
        <p:nvSpPr>
          <p:cNvPr id="298" name="Google Shape;298;p17"/>
          <p:cNvSpPr txBox="1"/>
          <p:nvPr/>
        </p:nvSpPr>
        <p:spPr>
          <a:xfrm>
            <a:off x="6726278" y="9213501"/>
            <a:ext cx="2962656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 dirty="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Clinical skills and knowledge</a:t>
            </a:r>
            <a:endParaRPr sz="2700" dirty="0"/>
          </a:p>
        </p:txBody>
      </p:sp>
      <p:sp>
        <p:nvSpPr>
          <p:cNvPr id="299" name="Google Shape;299;p17"/>
          <p:cNvSpPr txBox="1"/>
          <p:nvPr/>
        </p:nvSpPr>
        <p:spPr>
          <a:xfrm>
            <a:off x="3803244" y="8480699"/>
            <a:ext cx="4249386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 dirty="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 and family members stress and anxiety </a:t>
            </a:r>
            <a:endParaRPr sz="2700" dirty="0"/>
          </a:p>
        </p:txBody>
      </p:sp>
      <p:cxnSp>
        <p:nvCxnSpPr>
          <p:cNvPr id="300" name="Google Shape;300;p17"/>
          <p:cNvCxnSpPr/>
          <p:nvPr/>
        </p:nvCxnSpPr>
        <p:spPr>
          <a:xfrm rot="10800000">
            <a:off x="1098666" y="7013846"/>
            <a:ext cx="0" cy="377472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1" name="Google Shape;301;p17"/>
          <p:cNvCxnSpPr/>
          <p:nvPr/>
        </p:nvCxnSpPr>
        <p:spPr>
          <a:xfrm rot="10800000">
            <a:off x="2044653" y="7899092"/>
            <a:ext cx="0" cy="377472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2" name="Google Shape;302;p17"/>
          <p:cNvCxnSpPr/>
          <p:nvPr/>
        </p:nvCxnSpPr>
        <p:spPr>
          <a:xfrm>
            <a:off x="10903023" y="9421841"/>
            <a:ext cx="0" cy="378000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3" name="Google Shape;303;p17"/>
          <p:cNvSpPr txBox="1"/>
          <p:nvPr/>
        </p:nvSpPr>
        <p:spPr>
          <a:xfrm>
            <a:off x="2076069" y="7698923"/>
            <a:ext cx="2962656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 physical and mental health</a:t>
            </a:r>
            <a:endParaRPr sz="2700"/>
          </a:p>
        </p:txBody>
      </p:sp>
      <p:sp>
        <p:nvSpPr>
          <p:cNvPr id="304" name="Google Shape;304;p17"/>
          <p:cNvSpPr txBox="1"/>
          <p:nvPr/>
        </p:nvSpPr>
        <p:spPr>
          <a:xfrm>
            <a:off x="9201060" y="9639902"/>
            <a:ext cx="2962656" cy="5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 dirty="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Teamwork</a:t>
            </a:r>
            <a:endParaRPr sz="2700" dirty="0"/>
          </a:p>
        </p:txBody>
      </p:sp>
      <p:sp>
        <p:nvSpPr>
          <p:cNvPr id="305" name="Google Shape;305;p17"/>
          <p:cNvSpPr txBox="1"/>
          <p:nvPr/>
        </p:nvSpPr>
        <p:spPr>
          <a:xfrm>
            <a:off x="10914963" y="9380738"/>
            <a:ext cx="2962656" cy="5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 dirty="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Workload</a:t>
            </a:r>
            <a:endParaRPr sz="2700" dirty="0"/>
          </a:p>
        </p:txBody>
      </p:sp>
      <p:sp>
        <p:nvSpPr>
          <p:cNvPr id="306" name="Google Shape;306;p17"/>
          <p:cNvSpPr txBox="1"/>
          <p:nvPr/>
        </p:nvSpPr>
        <p:spPr>
          <a:xfrm>
            <a:off x="16152835" y="6967803"/>
            <a:ext cx="1597454" cy="5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ED visits</a:t>
            </a:r>
            <a:endParaRPr sz="2700"/>
          </a:p>
        </p:txBody>
      </p:sp>
      <p:sp>
        <p:nvSpPr>
          <p:cNvPr id="307" name="Google Shape;307;p17"/>
          <p:cNvSpPr txBox="1"/>
          <p:nvPr/>
        </p:nvSpPr>
        <p:spPr>
          <a:xfrm>
            <a:off x="14692679" y="7562435"/>
            <a:ext cx="2962656" cy="5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 dirty="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Quality of care</a:t>
            </a:r>
            <a:endParaRPr sz="2700" dirty="0"/>
          </a:p>
        </p:txBody>
      </p:sp>
      <p:sp>
        <p:nvSpPr>
          <p:cNvPr id="308" name="Google Shape;308;p17"/>
          <p:cNvSpPr txBox="1"/>
          <p:nvPr/>
        </p:nvSpPr>
        <p:spPr>
          <a:xfrm>
            <a:off x="13526070" y="8139792"/>
            <a:ext cx="2962656" cy="50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 dirty="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Care coordination</a:t>
            </a:r>
            <a:endParaRPr sz="2700" dirty="0"/>
          </a:p>
        </p:txBody>
      </p:sp>
      <p:sp>
        <p:nvSpPr>
          <p:cNvPr id="309" name="Google Shape;309;p17"/>
          <p:cNvSpPr txBox="1"/>
          <p:nvPr/>
        </p:nvSpPr>
        <p:spPr>
          <a:xfrm>
            <a:off x="12349499" y="8583935"/>
            <a:ext cx="2962656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 dirty="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Interorganizational collaboration</a:t>
            </a:r>
            <a:endParaRPr sz="2700" dirty="0"/>
          </a:p>
        </p:txBody>
      </p:sp>
      <p:cxnSp>
        <p:nvCxnSpPr>
          <p:cNvPr id="310" name="Google Shape;310;p17"/>
          <p:cNvCxnSpPr/>
          <p:nvPr/>
        </p:nvCxnSpPr>
        <p:spPr>
          <a:xfrm rot="10800000">
            <a:off x="6720249" y="9358871"/>
            <a:ext cx="0" cy="377472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1" name="Google Shape;311;p17"/>
          <p:cNvCxnSpPr/>
          <p:nvPr/>
        </p:nvCxnSpPr>
        <p:spPr>
          <a:xfrm rot="10800000">
            <a:off x="9201060" y="9678191"/>
            <a:ext cx="0" cy="377472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2" name="Google Shape;312;p17"/>
          <p:cNvCxnSpPr/>
          <p:nvPr/>
        </p:nvCxnSpPr>
        <p:spPr>
          <a:xfrm rot="10800000">
            <a:off x="12327690" y="8763686"/>
            <a:ext cx="0" cy="377472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3" name="Google Shape;313;p17"/>
          <p:cNvCxnSpPr/>
          <p:nvPr/>
        </p:nvCxnSpPr>
        <p:spPr>
          <a:xfrm rot="10800000">
            <a:off x="13530662" y="8181093"/>
            <a:ext cx="0" cy="377472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4" name="Google Shape;314;p17"/>
          <p:cNvCxnSpPr/>
          <p:nvPr/>
        </p:nvCxnSpPr>
        <p:spPr>
          <a:xfrm rot="10800000">
            <a:off x="14683587" y="7627614"/>
            <a:ext cx="0" cy="377472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5" name="Google Shape;315;p17"/>
          <p:cNvCxnSpPr/>
          <p:nvPr/>
        </p:nvCxnSpPr>
        <p:spPr>
          <a:xfrm>
            <a:off x="16145646" y="7048488"/>
            <a:ext cx="0" cy="378000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6" name="Google Shape;316;p17"/>
          <p:cNvCxnSpPr/>
          <p:nvPr/>
        </p:nvCxnSpPr>
        <p:spPr>
          <a:xfrm>
            <a:off x="3793365" y="8681262"/>
            <a:ext cx="0" cy="378000"/>
          </a:xfrm>
          <a:prstGeom prst="straightConnector1">
            <a:avLst/>
          </a:prstGeom>
          <a:noFill/>
          <a:ln w="9525" cap="flat" cmpd="sng">
            <a:solidFill>
              <a:srgbClr val="CC37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7" name="Google Shape;317;p17"/>
          <p:cNvSpPr txBox="1"/>
          <p:nvPr/>
        </p:nvSpPr>
        <p:spPr>
          <a:xfrm>
            <a:off x="3525629" y="6757694"/>
            <a:ext cx="12384048" cy="124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 b="1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Demi-regularities:	</a:t>
            </a:r>
            <a:r>
              <a:rPr lang="en-CA" sz="24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1) Trusting relationship, patient and engagement and empowerment</a:t>
            </a:r>
            <a:endParaRPr sz="2700" dirty="0"/>
          </a:p>
          <a:p>
            <a:r>
              <a:rPr lang="en-CA" sz="24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	2) Case managers’ accountability and engagement</a:t>
            </a:r>
            <a:endParaRPr sz="2700" dirty="0"/>
          </a:p>
          <a:p>
            <a:r>
              <a:rPr lang="en-CA" sz="24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	3) Enhanced teamwork</a:t>
            </a:r>
            <a:endParaRPr sz="2700" dirty="0"/>
          </a:p>
        </p:txBody>
      </p:sp>
      <p:sp>
        <p:nvSpPr>
          <p:cNvPr id="318" name="Google Shape;318;p17"/>
          <p:cNvSpPr txBox="1"/>
          <p:nvPr/>
        </p:nvSpPr>
        <p:spPr>
          <a:xfrm>
            <a:off x="14002618" y="2399122"/>
            <a:ext cx="2875937" cy="5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buClr>
                <a:schemeClr val="dk2"/>
              </a:buClr>
              <a:buSzPts val="1800"/>
            </a:pPr>
            <a:r>
              <a:rPr lang="en-CA" sz="27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CM Program</a:t>
            </a:r>
            <a:endParaRPr sz="2700" b="1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9" name="Google Shape;319;p17"/>
          <p:cNvSpPr txBox="1"/>
          <p:nvPr/>
        </p:nvSpPr>
        <p:spPr>
          <a:xfrm>
            <a:off x="16503446" y="8860274"/>
            <a:ext cx="1622250" cy="1338767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400" b="1" dirty="0">
                <a:latin typeface="Trebuchet MS"/>
                <a:ea typeface="Trebuchet MS"/>
                <a:cs typeface="Trebuchet MS"/>
                <a:sym typeface="Trebuchet MS"/>
              </a:rPr>
              <a:t>Legend</a:t>
            </a:r>
            <a:endParaRPr sz="2400" b="1" dirty="0"/>
          </a:p>
          <a:p>
            <a:r>
              <a:rPr lang="en-CA" b="1" dirty="0">
                <a:solidFill>
                  <a:srgbClr val="FF9900"/>
                </a:solidFill>
                <a:latin typeface="Trebuchet MS"/>
                <a:ea typeface="Trebuchet MS"/>
                <a:cs typeface="Trebuchet MS"/>
                <a:sym typeface="Trebuchet MS"/>
              </a:rPr>
              <a:t>Context</a:t>
            </a:r>
            <a:endParaRPr sz="2700" b="1" dirty="0"/>
          </a:p>
          <a:p>
            <a:r>
              <a:rPr lang="en-CA" b="1" dirty="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Mechanism</a:t>
            </a:r>
            <a:endParaRPr sz="2700" b="1" dirty="0"/>
          </a:p>
          <a:p>
            <a:r>
              <a:rPr lang="en-CA" b="1" dirty="0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Outcome</a:t>
            </a:r>
            <a:endParaRPr sz="2700" b="1" dirty="0"/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554D2455-3354-1CDF-B96E-0EE87D8CE063}"/>
              </a:ext>
            </a:extLst>
          </p:cNvPr>
          <p:cNvSpPr txBox="1"/>
          <p:nvPr/>
        </p:nvSpPr>
        <p:spPr>
          <a:xfrm>
            <a:off x="569876" y="471532"/>
            <a:ext cx="10716122" cy="73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97"/>
              </a:lnSpc>
              <a:spcBef>
                <a:spcPct val="0"/>
              </a:spcBef>
            </a:pPr>
            <a:r>
              <a:rPr lang="en-US" sz="5375" dirty="0">
                <a:solidFill>
                  <a:srgbClr val="171A59"/>
                </a:solidFill>
                <a:latin typeface="Candal"/>
              </a:rPr>
              <a:t>Refined program theory: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2AABCCBA-9A36-EDC3-B794-1C82ED1B410E}"/>
              </a:ext>
            </a:extLst>
          </p:cNvPr>
          <p:cNvSpPr/>
          <p:nvPr/>
        </p:nvSpPr>
        <p:spPr>
          <a:xfrm>
            <a:off x="12732677" y="7633561"/>
            <a:ext cx="5001676" cy="2040102"/>
          </a:xfrm>
          <a:custGeom>
            <a:avLst/>
            <a:gdLst/>
            <a:ahLst/>
            <a:cxnLst/>
            <a:rect l="l" t="t" r="r" b="b"/>
            <a:pathLst>
              <a:path w="5840180" h="3835378">
                <a:moveTo>
                  <a:pt x="0" y="0"/>
                </a:moveTo>
                <a:lnTo>
                  <a:pt x="5840180" y="0"/>
                </a:lnTo>
                <a:lnTo>
                  <a:pt x="5840180" y="3835378"/>
                </a:lnTo>
                <a:lnTo>
                  <a:pt x="0" y="3835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14" t="-50530" r="-95834" b="-942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" name="Freeform 2"/>
          <p:cNvSpPr/>
          <p:nvPr/>
        </p:nvSpPr>
        <p:spPr>
          <a:xfrm>
            <a:off x="6720440" y="1020386"/>
            <a:ext cx="4637655" cy="1774998"/>
          </a:xfrm>
          <a:custGeom>
            <a:avLst/>
            <a:gdLst/>
            <a:ahLst/>
            <a:cxnLst/>
            <a:rect l="l" t="t" r="r" b="b"/>
            <a:pathLst>
              <a:path w="5840180" h="3835378">
                <a:moveTo>
                  <a:pt x="0" y="0"/>
                </a:moveTo>
                <a:lnTo>
                  <a:pt x="5840180" y="0"/>
                </a:lnTo>
                <a:lnTo>
                  <a:pt x="5840180" y="3835378"/>
                </a:lnTo>
                <a:lnTo>
                  <a:pt x="0" y="3835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14" t="-50530" r="-95834" b="-942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499100" y="915063"/>
            <a:ext cx="4889231" cy="1805890"/>
          </a:xfrm>
          <a:custGeom>
            <a:avLst/>
            <a:gdLst/>
            <a:ahLst/>
            <a:cxnLst/>
            <a:rect l="l" t="t" r="r" b="b"/>
            <a:pathLst>
              <a:path w="4769524" h="2401510">
                <a:moveTo>
                  <a:pt x="0" y="0"/>
                </a:moveTo>
                <a:lnTo>
                  <a:pt x="4769524" y="0"/>
                </a:lnTo>
                <a:lnTo>
                  <a:pt x="4769524" y="2401510"/>
                </a:lnTo>
                <a:lnTo>
                  <a:pt x="0" y="240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79" t="-60323" r="-79245" b="-3063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384657" y="2428020"/>
            <a:ext cx="2407857" cy="26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"/>
              </a:lnSpc>
            </a:pPr>
            <a:r>
              <a:rPr lang="en-US" sz="679">
                <a:solidFill>
                  <a:srgbClr val="171A59"/>
                </a:solidFill>
                <a:latin typeface="Canva Sans Bold"/>
              </a:rPr>
              <a:t>. </a:t>
            </a:r>
          </a:p>
          <a:p>
            <a:pPr>
              <a:lnSpc>
                <a:spcPts val="1040"/>
              </a:lnSpc>
            </a:pPr>
            <a:endParaRPr lang="en-US" sz="679">
              <a:solidFill>
                <a:srgbClr val="171A59"/>
              </a:solidFill>
              <a:latin typeface="Canva San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948598" y="-61572"/>
            <a:ext cx="2007873" cy="1032313"/>
          </a:xfrm>
          <a:custGeom>
            <a:avLst/>
            <a:gdLst/>
            <a:ahLst/>
            <a:cxnLst/>
            <a:rect l="l" t="t" r="r" b="b"/>
            <a:pathLst>
              <a:path w="4290732" h="1533937">
                <a:moveTo>
                  <a:pt x="0" y="0"/>
                </a:moveTo>
                <a:lnTo>
                  <a:pt x="4290732" y="0"/>
                </a:lnTo>
                <a:lnTo>
                  <a:pt x="4290732" y="1533937"/>
                </a:lnTo>
                <a:lnTo>
                  <a:pt x="0" y="1533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711929" y="999676"/>
            <a:ext cx="4342891" cy="195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Patients have complex needs and difficulty accessing care.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Case managers are skilled and experienced.</a:t>
            </a:r>
          </a:p>
          <a:p>
            <a:pPr algn="ctr">
              <a:lnSpc>
                <a:spcPts val="4000"/>
              </a:lnSpc>
              <a:spcBef>
                <a:spcPct val="0"/>
              </a:spcBef>
            </a:pPr>
            <a:endParaRPr lang="en-US" sz="3077" dirty="0">
              <a:solidFill>
                <a:srgbClr val="171A59"/>
              </a:solidFill>
              <a:latin typeface="Montserrat Light Bold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C54B5EB-D0DA-78C9-4D2A-F1F119F16AFF}"/>
              </a:ext>
            </a:extLst>
          </p:cNvPr>
          <p:cNvSpPr txBox="1"/>
          <p:nvPr/>
        </p:nvSpPr>
        <p:spPr>
          <a:xfrm>
            <a:off x="6686070" y="1267746"/>
            <a:ext cx="437919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+mj-lt"/>
              </a:rPr>
              <a:t>Family members feel supported, respected and accepted.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1ED0E4FB-58DD-79E4-7B97-66696336D4EF}"/>
              </a:ext>
            </a:extLst>
          </p:cNvPr>
          <p:cNvSpPr/>
          <p:nvPr/>
        </p:nvSpPr>
        <p:spPr>
          <a:xfrm>
            <a:off x="12732677" y="1038681"/>
            <a:ext cx="5001676" cy="1774998"/>
          </a:xfrm>
          <a:custGeom>
            <a:avLst/>
            <a:gdLst/>
            <a:ahLst/>
            <a:cxnLst/>
            <a:rect l="l" t="t" r="r" b="b"/>
            <a:pathLst>
              <a:path w="5840180" h="3835378">
                <a:moveTo>
                  <a:pt x="0" y="0"/>
                </a:moveTo>
                <a:lnTo>
                  <a:pt x="5840180" y="0"/>
                </a:lnTo>
                <a:lnTo>
                  <a:pt x="5840180" y="3835378"/>
                </a:lnTo>
                <a:lnTo>
                  <a:pt x="0" y="3835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14" t="-50530" r="-95834" b="-942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182BB651-1A97-38BC-4F1F-E8AB490E9B53}"/>
              </a:ext>
            </a:extLst>
          </p:cNvPr>
          <p:cNvSpPr txBox="1"/>
          <p:nvPr/>
        </p:nvSpPr>
        <p:spPr>
          <a:xfrm>
            <a:off x="12956471" y="1408577"/>
            <a:ext cx="434420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+mj-lt"/>
              </a:rPr>
              <a:t>Improved patient health and reduced stress for family members.</a:t>
            </a: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187E020-EECD-4444-14DD-306045F70A92}"/>
              </a:ext>
            </a:extLst>
          </p:cNvPr>
          <p:cNvSpPr/>
          <p:nvPr/>
        </p:nvSpPr>
        <p:spPr>
          <a:xfrm>
            <a:off x="5021656" y="2901130"/>
            <a:ext cx="2007873" cy="1173351"/>
          </a:xfrm>
          <a:custGeom>
            <a:avLst/>
            <a:gdLst/>
            <a:ahLst/>
            <a:cxnLst/>
            <a:rect l="l" t="t" r="r" b="b"/>
            <a:pathLst>
              <a:path w="4290732" h="1533937">
                <a:moveTo>
                  <a:pt x="0" y="0"/>
                </a:moveTo>
                <a:lnTo>
                  <a:pt x="4290732" y="0"/>
                </a:lnTo>
                <a:lnTo>
                  <a:pt x="4290732" y="1533937"/>
                </a:lnTo>
                <a:lnTo>
                  <a:pt x="0" y="1533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58258132-E8B8-0F0F-730A-492812207202}"/>
              </a:ext>
            </a:extLst>
          </p:cNvPr>
          <p:cNvSpPr/>
          <p:nvPr/>
        </p:nvSpPr>
        <p:spPr>
          <a:xfrm>
            <a:off x="499101" y="4059190"/>
            <a:ext cx="5101566" cy="2386408"/>
          </a:xfrm>
          <a:custGeom>
            <a:avLst/>
            <a:gdLst/>
            <a:ahLst/>
            <a:cxnLst/>
            <a:rect l="l" t="t" r="r" b="b"/>
            <a:pathLst>
              <a:path w="4769524" h="2401510">
                <a:moveTo>
                  <a:pt x="0" y="0"/>
                </a:moveTo>
                <a:lnTo>
                  <a:pt x="4769524" y="0"/>
                </a:lnTo>
                <a:lnTo>
                  <a:pt x="4769524" y="2401510"/>
                </a:lnTo>
                <a:lnTo>
                  <a:pt x="0" y="240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79" t="-60323" r="-79245" b="-3063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1544A634-8A71-D72B-060D-D5A625095D6D}"/>
              </a:ext>
            </a:extLst>
          </p:cNvPr>
          <p:cNvSpPr txBox="1"/>
          <p:nvPr/>
        </p:nvSpPr>
        <p:spPr>
          <a:xfrm>
            <a:off x="539255" y="4253781"/>
            <a:ext cx="4736984" cy="2328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Patients have complex needs and difficulty accessing care.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Case managers and patients have a trusting relationship.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Case managers are engaged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Montserrat Light Bold"/>
              </a:rPr>
              <a:t>.</a:t>
            </a:r>
          </a:p>
          <a:p>
            <a:pPr marL="457200" indent="-457200" algn="ctr">
              <a:lnSpc>
                <a:spcPts val="4000"/>
              </a:lnSpc>
              <a:buFont typeface="Arial" panose="020B0604020202020204" pitchFamily="34" charset="0"/>
              <a:buChar char="•"/>
            </a:pPr>
            <a:endParaRPr lang="en-US" sz="3077" dirty="0">
              <a:solidFill>
                <a:srgbClr val="171A59"/>
              </a:solidFill>
              <a:latin typeface="Montserrat Light Bold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AEE56FC6-2467-0AD6-4C92-6BCF2824663C}"/>
              </a:ext>
            </a:extLst>
          </p:cNvPr>
          <p:cNvSpPr/>
          <p:nvPr/>
        </p:nvSpPr>
        <p:spPr>
          <a:xfrm>
            <a:off x="6462436" y="4096149"/>
            <a:ext cx="5414009" cy="2361869"/>
          </a:xfrm>
          <a:custGeom>
            <a:avLst/>
            <a:gdLst/>
            <a:ahLst/>
            <a:cxnLst/>
            <a:rect l="l" t="t" r="r" b="b"/>
            <a:pathLst>
              <a:path w="5840180" h="3835378">
                <a:moveTo>
                  <a:pt x="0" y="0"/>
                </a:moveTo>
                <a:lnTo>
                  <a:pt x="5840180" y="0"/>
                </a:lnTo>
                <a:lnTo>
                  <a:pt x="5840180" y="3835378"/>
                </a:lnTo>
                <a:lnTo>
                  <a:pt x="0" y="3835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14" t="-50530" r="-95834" b="-942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8BC7196D-56CB-ABB9-29A8-031ED25A1B34}"/>
              </a:ext>
            </a:extLst>
          </p:cNvPr>
          <p:cNvSpPr txBox="1"/>
          <p:nvPr/>
        </p:nvSpPr>
        <p:spPr>
          <a:xfrm>
            <a:off x="6686070" y="4486023"/>
            <a:ext cx="4795862" cy="195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+mj-lt"/>
              </a:rPr>
              <a:t>Case managers feel accountable to patients and want to do what they can to help them find solutions.</a:t>
            </a:r>
          </a:p>
          <a:p>
            <a:pPr marL="457200" indent="-457200" algn="ctr">
              <a:lnSpc>
                <a:spcPts val="4000"/>
              </a:lnSpc>
              <a:buFont typeface="Arial" panose="020B0604020202020204" pitchFamily="34" charset="0"/>
              <a:buChar char="•"/>
            </a:pPr>
            <a:endParaRPr lang="en-US" sz="3077" dirty="0">
              <a:solidFill>
                <a:srgbClr val="171A59"/>
              </a:solidFill>
              <a:latin typeface="Montserrat Light Bold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49F00CCE-D629-187C-1C6E-C9ADB9FC0E1A}"/>
              </a:ext>
            </a:extLst>
          </p:cNvPr>
          <p:cNvSpPr/>
          <p:nvPr/>
        </p:nvSpPr>
        <p:spPr>
          <a:xfrm>
            <a:off x="12676216" y="4196328"/>
            <a:ext cx="5001676" cy="2266549"/>
          </a:xfrm>
          <a:custGeom>
            <a:avLst/>
            <a:gdLst/>
            <a:ahLst/>
            <a:cxnLst/>
            <a:rect l="l" t="t" r="r" b="b"/>
            <a:pathLst>
              <a:path w="5840180" h="3835378">
                <a:moveTo>
                  <a:pt x="0" y="0"/>
                </a:moveTo>
                <a:lnTo>
                  <a:pt x="5840180" y="0"/>
                </a:lnTo>
                <a:lnTo>
                  <a:pt x="5840180" y="3835378"/>
                </a:lnTo>
                <a:lnTo>
                  <a:pt x="0" y="3835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14" t="-50530" r="-95834" b="-942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90B422B-BF85-CCDF-1BD0-A7094E73E971}"/>
              </a:ext>
            </a:extLst>
          </p:cNvPr>
          <p:cNvSpPr txBox="1"/>
          <p:nvPr/>
        </p:nvSpPr>
        <p:spPr>
          <a:xfrm>
            <a:off x="12450081" y="4905860"/>
            <a:ext cx="494755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+mj-lt"/>
              </a:rPr>
              <a:t>Reduced patients’ stress and anxiety.</a:t>
            </a:r>
            <a:endParaRPr lang="en-US" sz="3077" b="1" dirty="0">
              <a:solidFill>
                <a:srgbClr val="C00000"/>
              </a:solidFill>
              <a:latin typeface="Montserrat Light Bold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91969072-BA05-73DB-92CE-22113B8350FC}"/>
              </a:ext>
            </a:extLst>
          </p:cNvPr>
          <p:cNvSpPr/>
          <p:nvPr/>
        </p:nvSpPr>
        <p:spPr>
          <a:xfrm>
            <a:off x="553647" y="7560828"/>
            <a:ext cx="5137667" cy="2185568"/>
          </a:xfrm>
          <a:custGeom>
            <a:avLst/>
            <a:gdLst/>
            <a:ahLst/>
            <a:cxnLst/>
            <a:rect l="l" t="t" r="r" b="b"/>
            <a:pathLst>
              <a:path w="4769524" h="2401510">
                <a:moveTo>
                  <a:pt x="0" y="0"/>
                </a:moveTo>
                <a:lnTo>
                  <a:pt x="4769524" y="0"/>
                </a:lnTo>
                <a:lnTo>
                  <a:pt x="4769524" y="2401510"/>
                </a:lnTo>
                <a:lnTo>
                  <a:pt x="0" y="240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79" t="-60323" r="-79245" b="-3063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CB6B29C2-912C-0FB3-A9FB-0F8B71090E7B}"/>
              </a:ext>
            </a:extLst>
          </p:cNvPr>
          <p:cNvSpPr/>
          <p:nvPr/>
        </p:nvSpPr>
        <p:spPr>
          <a:xfrm>
            <a:off x="6495140" y="7707360"/>
            <a:ext cx="5125950" cy="2040102"/>
          </a:xfrm>
          <a:custGeom>
            <a:avLst/>
            <a:gdLst/>
            <a:ahLst/>
            <a:cxnLst/>
            <a:rect l="l" t="t" r="r" b="b"/>
            <a:pathLst>
              <a:path w="4769524" h="2401510">
                <a:moveTo>
                  <a:pt x="0" y="0"/>
                </a:moveTo>
                <a:lnTo>
                  <a:pt x="4769524" y="0"/>
                </a:lnTo>
                <a:lnTo>
                  <a:pt x="4769524" y="2401510"/>
                </a:lnTo>
                <a:lnTo>
                  <a:pt x="0" y="240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79" t="-60323" r="-79245" b="-30636"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B9E3AB4A-F3FD-DD00-A515-FC628EE34042}"/>
              </a:ext>
            </a:extLst>
          </p:cNvPr>
          <p:cNvSpPr txBox="1"/>
          <p:nvPr/>
        </p:nvSpPr>
        <p:spPr>
          <a:xfrm>
            <a:off x="553647" y="7881321"/>
            <a:ext cx="496445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Team is open to change.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+mj-lt"/>
              <a:cs typeface="Calibri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Collaborative team.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Case manager role is valued.</a:t>
            </a:r>
            <a:endParaRPr lang="en-US" sz="3077" b="1" dirty="0">
              <a:solidFill>
                <a:schemeClr val="accent6">
                  <a:lumMod val="75000"/>
                </a:schemeClr>
              </a:solidFill>
              <a:latin typeface="Montserrat Light Bold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B46CA83D-A1AD-6C31-36C9-5D77EB14ACF1}"/>
              </a:ext>
            </a:extLst>
          </p:cNvPr>
          <p:cNvSpPr txBox="1"/>
          <p:nvPr/>
        </p:nvSpPr>
        <p:spPr>
          <a:xfrm>
            <a:off x="6568485" y="7988747"/>
            <a:ext cx="481329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+mj-lt"/>
              </a:rPr>
              <a:t>Case managers feel supported and become part of the team. </a:t>
            </a:r>
            <a:endParaRPr lang="en-US" sz="3077" b="1" dirty="0">
              <a:solidFill>
                <a:srgbClr val="00B050"/>
              </a:solidFill>
              <a:latin typeface="Montserrat Light Bold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356B063A-F8BF-AF8A-41AB-49ED047740F0}"/>
              </a:ext>
            </a:extLst>
          </p:cNvPr>
          <p:cNvSpPr txBox="1"/>
          <p:nvPr/>
        </p:nvSpPr>
        <p:spPr>
          <a:xfrm>
            <a:off x="12956471" y="7960290"/>
            <a:ext cx="444116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+mj-lt"/>
              </a:rPr>
              <a:t>Reduced provider workload.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+mj-lt"/>
              </a:rPr>
              <a:t>Improved coordination of care.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+mj-lt"/>
              </a:rPr>
              <a:t>Improved quality of care</a:t>
            </a:r>
            <a:endParaRPr lang="en-US" sz="3077" b="1" dirty="0">
              <a:solidFill>
                <a:srgbClr val="C00000"/>
              </a:solidFill>
              <a:latin typeface="Montserrat Light Bold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4C24E34A-0A8B-581C-A7EA-C8333D416E9E}"/>
              </a:ext>
            </a:extLst>
          </p:cNvPr>
          <p:cNvSpPr/>
          <p:nvPr/>
        </p:nvSpPr>
        <p:spPr>
          <a:xfrm>
            <a:off x="5021656" y="226682"/>
            <a:ext cx="2007873" cy="799500"/>
          </a:xfrm>
          <a:custGeom>
            <a:avLst/>
            <a:gdLst/>
            <a:ahLst/>
            <a:cxnLst/>
            <a:rect l="l" t="t" r="r" b="b"/>
            <a:pathLst>
              <a:path w="4290732" h="1533937">
                <a:moveTo>
                  <a:pt x="0" y="0"/>
                </a:moveTo>
                <a:lnTo>
                  <a:pt x="4290732" y="0"/>
                </a:lnTo>
                <a:lnTo>
                  <a:pt x="4290732" y="1533937"/>
                </a:lnTo>
                <a:lnTo>
                  <a:pt x="0" y="1533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4" name="Freeform 8">
            <a:extLst>
              <a:ext uri="{FF2B5EF4-FFF2-40B4-BE49-F238E27FC236}">
                <a16:creationId xmlns:a16="http://schemas.microsoft.com/office/drawing/2014/main" id="{96D4861F-ED46-FD52-3C19-EA4DC10E71AB}"/>
              </a:ext>
            </a:extLst>
          </p:cNvPr>
          <p:cNvSpPr/>
          <p:nvPr/>
        </p:nvSpPr>
        <p:spPr>
          <a:xfrm>
            <a:off x="11272394" y="3026877"/>
            <a:ext cx="2007873" cy="1032313"/>
          </a:xfrm>
          <a:custGeom>
            <a:avLst/>
            <a:gdLst/>
            <a:ahLst/>
            <a:cxnLst/>
            <a:rect l="l" t="t" r="r" b="b"/>
            <a:pathLst>
              <a:path w="4290732" h="1533937">
                <a:moveTo>
                  <a:pt x="0" y="0"/>
                </a:moveTo>
                <a:lnTo>
                  <a:pt x="4290732" y="0"/>
                </a:lnTo>
                <a:lnTo>
                  <a:pt x="4290732" y="1533937"/>
                </a:lnTo>
                <a:lnTo>
                  <a:pt x="0" y="1533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0E1B213C-61D6-9A95-6D46-9D7C8D9B9433}"/>
              </a:ext>
            </a:extLst>
          </p:cNvPr>
          <p:cNvSpPr/>
          <p:nvPr/>
        </p:nvSpPr>
        <p:spPr>
          <a:xfrm>
            <a:off x="5116125" y="6514294"/>
            <a:ext cx="2007873" cy="1173351"/>
          </a:xfrm>
          <a:custGeom>
            <a:avLst/>
            <a:gdLst/>
            <a:ahLst/>
            <a:cxnLst/>
            <a:rect l="l" t="t" r="r" b="b"/>
            <a:pathLst>
              <a:path w="4290732" h="1533937">
                <a:moveTo>
                  <a:pt x="0" y="0"/>
                </a:moveTo>
                <a:lnTo>
                  <a:pt x="4290732" y="0"/>
                </a:lnTo>
                <a:lnTo>
                  <a:pt x="4290732" y="1533937"/>
                </a:lnTo>
                <a:lnTo>
                  <a:pt x="0" y="1533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6" name="Freeform 8">
            <a:extLst>
              <a:ext uri="{FF2B5EF4-FFF2-40B4-BE49-F238E27FC236}">
                <a16:creationId xmlns:a16="http://schemas.microsoft.com/office/drawing/2014/main" id="{6EE2C8B0-1259-4EFD-2FF1-DD56326C822F}"/>
              </a:ext>
            </a:extLst>
          </p:cNvPr>
          <p:cNvSpPr/>
          <p:nvPr/>
        </p:nvSpPr>
        <p:spPr>
          <a:xfrm>
            <a:off x="11446144" y="6477733"/>
            <a:ext cx="2007873" cy="1032313"/>
          </a:xfrm>
          <a:custGeom>
            <a:avLst/>
            <a:gdLst/>
            <a:ahLst/>
            <a:cxnLst/>
            <a:rect l="l" t="t" r="r" b="b"/>
            <a:pathLst>
              <a:path w="4290732" h="1533937">
                <a:moveTo>
                  <a:pt x="0" y="0"/>
                </a:moveTo>
                <a:lnTo>
                  <a:pt x="4290732" y="0"/>
                </a:lnTo>
                <a:lnTo>
                  <a:pt x="4290732" y="1533937"/>
                </a:lnTo>
                <a:lnTo>
                  <a:pt x="0" y="1533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3326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9906" y="-419100"/>
            <a:ext cx="19053204" cy="11656614"/>
          </a:xfrm>
          <a:custGeom>
            <a:avLst/>
            <a:gdLst/>
            <a:ahLst/>
            <a:cxnLst/>
            <a:rect l="l" t="t" r="r" b="b"/>
            <a:pathLst>
              <a:path w="20457990" h="14474028">
                <a:moveTo>
                  <a:pt x="0" y="0"/>
                </a:moveTo>
                <a:lnTo>
                  <a:pt x="20457991" y="0"/>
                </a:lnTo>
                <a:lnTo>
                  <a:pt x="20457991" y="14474028"/>
                </a:lnTo>
                <a:lnTo>
                  <a:pt x="0" y="14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 sz="4000" dirty="0"/>
          </a:p>
        </p:txBody>
      </p:sp>
      <p:sp>
        <p:nvSpPr>
          <p:cNvPr id="3" name="TextBox 3"/>
          <p:cNvSpPr txBox="1"/>
          <p:nvPr/>
        </p:nvSpPr>
        <p:spPr>
          <a:xfrm>
            <a:off x="-4384705" y="1017265"/>
            <a:ext cx="19053204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235"/>
              </a:lnSpc>
              <a:spcBef>
                <a:spcPct val="0"/>
              </a:spcBef>
            </a:pPr>
            <a:r>
              <a:rPr lang="en-US" sz="9600" dirty="0">
                <a:solidFill>
                  <a:srgbClr val="FFFEF7"/>
                </a:solidFill>
                <a:latin typeface="Candal"/>
              </a:rPr>
              <a:t>Next Steps</a:t>
            </a:r>
            <a:r>
              <a:rPr lang="en-US" sz="7769" dirty="0">
                <a:solidFill>
                  <a:srgbClr val="FFFEF7"/>
                </a:solidFill>
                <a:latin typeface="Candal"/>
              </a:rPr>
              <a:t>: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86CD36A-B488-9BA3-DE63-3DEEA5786E8C}"/>
              </a:ext>
            </a:extLst>
          </p:cNvPr>
          <p:cNvSpPr/>
          <p:nvPr/>
        </p:nvSpPr>
        <p:spPr>
          <a:xfrm>
            <a:off x="10863944" y="4137670"/>
            <a:ext cx="7413171" cy="6591300"/>
          </a:xfrm>
          <a:custGeom>
            <a:avLst/>
            <a:gdLst/>
            <a:ahLst/>
            <a:cxnLst/>
            <a:rect l="l" t="t" r="r" b="b"/>
            <a:pathLst>
              <a:path w="4609246" h="4114800">
                <a:moveTo>
                  <a:pt x="0" y="0"/>
                </a:moveTo>
                <a:lnTo>
                  <a:pt x="4609246" y="0"/>
                </a:lnTo>
                <a:lnTo>
                  <a:pt x="4609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DE3E9E6-27BB-66FD-FC7E-F0D187B8786F}"/>
              </a:ext>
            </a:extLst>
          </p:cNvPr>
          <p:cNvSpPr txBox="1"/>
          <p:nvPr/>
        </p:nvSpPr>
        <p:spPr>
          <a:xfrm>
            <a:off x="504701" y="3490356"/>
            <a:ext cx="9949544" cy="5148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235"/>
              </a:lnSpc>
              <a:spcBef>
                <a:spcPct val="0"/>
              </a:spcBef>
            </a:pPr>
            <a:r>
              <a:rPr lang="en-US" sz="4800" dirty="0">
                <a:solidFill>
                  <a:srgbClr val="FFFEF7"/>
                </a:solidFill>
                <a:latin typeface="Candal"/>
              </a:rPr>
              <a:t>Under the leadership of the Quebec team, we will work with other provinces to implement PriCARE 2 and PriCARE integration. 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1534" y="3225811"/>
            <a:ext cx="5840180" cy="3835378"/>
          </a:xfrm>
          <a:custGeom>
            <a:avLst/>
            <a:gdLst/>
            <a:ahLst/>
            <a:cxnLst/>
            <a:rect l="l" t="t" r="r" b="b"/>
            <a:pathLst>
              <a:path w="5840180" h="3835378">
                <a:moveTo>
                  <a:pt x="0" y="0"/>
                </a:moveTo>
                <a:lnTo>
                  <a:pt x="5840180" y="0"/>
                </a:lnTo>
                <a:lnTo>
                  <a:pt x="5840180" y="3835378"/>
                </a:lnTo>
                <a:lnTo>
                  <a:pt x="0" y="3835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14" t="-50530" r="-95834" b="-942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1581307" y="2848487"/>
            <a:ext cx="5081132" cy="391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3"/>
              </a:lnSpc>
            </a:pPr>
            <a:endParaRPr dirty="0"/>
          </a:p>
          <a:p>
            <a:pPr>
              <a:lnSpc>
                <a:spcPts val="4213"/>
              </a:lnSpc>
            </a:pPr>
            <a:endParaRPr dirty="0"/>
          </a:p>
          <a:p>
            <a:pPr>
              <a:lnSpc>
                <a:spcPts val="4672"/>
              </a:lnSpc>
            </a:pPr>
            <a:r>
              <a:rPr lang="en-US" sz="3054" dirty="0">
                <a:solidFill>
                  <a:srgbClr val="171A59"/>
                </a:solidFill>
                <a:latin typeface="Montserrat Light Bold"/>
              </a:rPr>
              <a:t>Realist evaluation of scale up of CM intervention for patients with complex needs.</a:t>
            </a:r>
          </a:p>
          <a:p>
            <a:pPr>
              <a:lnSpc>
                <a:spcPts val="3295"/>
              </a:lnSpc>
            </a:pPr>
            <a:endParaRPr lang="en-US" sz="3054" dirty="0">
              <a:solidFill>
                <a:srgbClr val="171A59"/>
              </a:solidFill>
              <a:latin typeface="Montserrat Light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13227" y="3550902"/>
            <a:ext cx="4769524" cy="2401510"/>
          </a:xfrm>
          <a:custGeom>
            <a:avLst/>
            <a:gdLst/>
            <a:ahLst/>
            <a:cxnLst/>
            <a:rect l="l" t="t" r="r" b="b"/>
            <a:pathLst>
              <a:path w="4769524" h="2401510">
                <a:moveTo>
                  <a:pt x="0" y="0"/>
                </a:moveTo>
                <a:lnTo>
                  <a:pt x="4769524" y="0"/>
                </a:lnTo>
                <a:lnTo>
                  <a:pt x="4769524" y="2401510"/>
                </a:lnTo>
                <a:lnTo>
                  <a:pt x="0" y="240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79" t="-60323" r="-79245" b="-3063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5774673" y="7900047"/>
            <a:ext cx="2413221" cy="1695288"/>
          </a:xfrm>
          <a:custGeom>
            <a:avLst/>
            <a:gdLst/>
            <a:ahLst/>
            <a:cxnLst/>
            <a:rect l="l" t="t" r="r" b="b"/>
            <a:pathLst>
              <a:path w="2413221" h="1695288">
                <a:moveTo>
                  <a:pt x="0" y="0"/>
                </a:moveTo>
                <a:lnTo>
                  <a:pt x="2413220" y="0"/>
                </a:lnTo>
                <a:lnTo>
                  <a:pt x="2413220" y="1695288"/>
                </a:lnTo>
                <a:lnTo>
                  <a:pt x="0" y="1695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384657" y="2428020"/>
            <a:ext cx="2407857" cy="26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"/>
              </a:lnSpc>
            </a:pPr>
            <a:r>
              <a:rPr lang="en-US" sz="679">
                <a:solidFill>
                  <a:srgbClr val="171A59"/>
                </a:solidFill>
                <a:latin typeface="Canva Sans Bold"/>
              </a:rPr>
              <a:t>. </a:t>
            </a:r>
          </a:p>
          <a:p>
            <a:pPr>
              <a:lnSpc>
                <a:spcPts val="1040"/>
              </a:lnSpc>
            </a:pPr>
            <a:endParaRPr lang="en-US" sz="679">
              <a:solidFill>
                <a:srgbClr val="171A59"/>
              </a:solidFill>
              <a:latin typeface="Canva Sa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492666" y="2368038"/>
            <a:ext cx="2177282" cy="1529540"/>
          </a:xfrm>
          <a:custGeom>
            <a:avLst/>
            <a:gdLst/>
            <a:ahLst/>
            <a:cxnLst/>
            <a:rect l="l" t="t" r="r" b="b"/>
            <a:pathLst>
              <a:path w="2177282" h="1529540">
                <a:moveTo>
                  <a:pt x="0" y="0"/>
                </a:moveTo>
                <a:lnTo>
                  <a:pt x="2177281" y="0"/>
                </a:lnTo>
                <a:lnTo>
                  <a:pt x="2177281" y="1529540"/>
                </a:lnTo>
                <a:lnTo>
                  <a:pt x="0" y="152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6002303" y="1993508"/>
            <a:ext cx="4290732" cy="1533937"/>
          </a:xfrm>
          <a:custGeom>
            <a:avLst/>
            <a:gdLst/>
            <a:ahLst/>
            <a:cxnLst/>
            <a:rect l="l" t="t" r="r" b="b"/>
            <a:pathLst>
              <a:path w="4290732" h="1533937">
                <a:moveTo>
                  <a:pt x="0" y="0"/>
                </a:moveTo>
                <a:lnTo>
                  <a:pt x="4290732" y="0"/>
                </a:lnTo>
                <a:lnTo>
                  <a:pt x="4290732" y="1533937"/>
                </a:lnTo>
                <a:lnTo>
                  <a:pt x="0" y="1533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6990566" y="5633402"/>
            <a:ext cx="3063034" cy="2266645"/>
          </a:xfrm>
          <a:custGeom>
            <a:avLst/>
            <a:gdLst/>
            <a:ahLst/>
            <a:cxnLst/>
            <a:rect l="l" t="t" r="r" b="b"/>
            <a:pathLst>
              <a:path w="3063034" h="2266645">
                <a:moveTo>
                  <a:pt x="0" y="0"/>
                </a:moveTo>
                <a:lnTo>
                  <a:pt x="3063034" y="0"/>
                </a:lnTo>
                <a:lnTo>
                  <a:pt x="3063034" y="2266645"/>
                </a:lnTo>
                <a:lnTo>
                  <a:pt x="0" y="2266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4177224" y="717837"/>
            <a:ext cx="12155622" cy="88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90"/>
              </a:lnSpc>
              <a:spcBef>
                <a:spcPct val="0"/>
              </a:spcBef>
            </a:pPr>
            <a:r>
              <a:rPr lang="en-US" sz="6406" dirty="0">
                <a:solidFill>
                  <a:srgbClr val="171A59"/>
                </a:solidFill>
                <a:latin typeface="Candal"/>
              </a:rPr>
              <a:t>PriCARE Integration: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59132" y="7320019"/>
            <a:ext cx="9228868" cy="245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176" lvl="1" indent="-457200">
              <a:lnSpc>
                <a:spcPts val="3911"/>
              </a:lnSpc>
              <a:buFont typeface="Wingdings" panose="05000000000000000000" pitchFamily="2" charset="2"/>
              <a:buChar char="q"/>
            </a:pPr>
            <a:r>
              <a:rPr lang="en-US" sz="2556" dirty="0">
                <a:solidFill>
                  <a:srgbClr val="171A59"/>
                </a:solidFill>
                <a:latin typeface="Canva Sans Bold"/>
              </a:rPr>
              <a:t>Clinic onboarding.</a:t>
            </a:r>
          </a:p>
          <a:p>
            <a:pPr marL="733176" lvl="1" indent="-457200">
              <a:lnSpc>
                <a:spcPts val="3911"/>
              </a:lnSpc>
              <a:buFont typeface="Wingdings" panose="05000000000000000000" pitchFamily="2" charset="2"/>
              <a:buChar char="q"/>
            </a:pPr>
            <a:r>
              <a:rPr lang="en-US" sz="2556" dirty="0">
                <a:solidFill>
                  <a:srgbClr val="171A59"/>
                </a:solidFill>
                <a:latin typeface="Canva Sans Bold"/>
              </a:rPr>
              <a:t>Patient recruitment.</a:t>
            </a:r>
          </a:p>
          <a:p>
            <a:pPr marL="733176" lvl="1" indent="-457200">
              <a:lnSpc>
                <a:spcPts val="3911"/>
              </a:lnSpc>
              <a:buFont typeface="Wingdings" panose="05000000000000000000" pitchFamily="2" charset="2"/>
              <a:buChar char="q"/>
            </a:pPr>
            <a:r>
              <a:rPr lang="en-US" sz="2556" dirty="0">
                <a:solidFill>
                  <a:srgbClr val="171A59"/>
                </a:solidFill>
                <a:latin typeface="Canva Sans Bold"/>
              </a:rPr>
              <a:t>Realist interviews to identify contexts, mechanisms and outcome configurations.</a:t>
            </a:r>
          </a:p>
          <a:p>
            <a:pPr marL="733176" lvl="1" indent="-457200">
              <a:lnSpc>
                <a:spcPts val="3911"/>
              </a:lnSpc>
              <a:buFont typeface="Wingdings" panose="05000000000000000000" pitchFamily="2" charset="2"/>
              <a:buChar char="q"/>
            </a:pPr>
            <a:r>
              <a:rPr lang="en-US" sz="2556" dirty="0">
                <a:solidFill>
                  <a:srgbClr val="171A59"/>
                </a:solidFill>
                <a:latin typeface="Canva Sans Bold"/>
              </a:rPr>
              <a:t>Data integration and analysis.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4864" y="4255650"/>
            <a:ext cx="5007888" cy="155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077" dirty="0">
                <a:solidFill>
                  <a:srgbClr val="171A59"/>
                </a:solidFill>
                <a:latin typeface="Montserrat Light Bold"/>
              </a:rPr>
              <a:t>Refining program theory.</a:t>
            </a:r>
          </a:p>
          <a:p>
            <a:pPr algn="ctr">
              <a:lnSpc>
                <a:spcPts val="4000"/>
              </a:lnSpc>
              <a:spcBef>
                <a:spcPct val="0"/>
              </a:spcBef>
            </a:pPr>
            <a:endParaRPr lang="en-US" sz="3077" dirty="0">
              <a:solidFill>
                <a:srgbClr val="171A59"/>
              </a:solidFill>
              <a:latin typeface="Montserrat Ligh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823195" y="1754967"/>
            <a:ext cx="3809049" cy="1896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1"/>
              </a:lnSpc>
            </a:pPr>
            <a:endParaRPr/>
          </a:p>
          <a:p>
            <a:pPr>
              <a:lnSpc>
                <a:spcPts val="3961"/>
              </a:lnSpc>
            </a:pPr>
            <a:endParaRPr/>
          </a:p>
          <a:p>
            <a:pPr>
              <a:lnSpc>
                <a:spcPts val="3961"/>
              </a:lnSpc>
            </a:pPr>
            <a:r>
              <a:rPr lang="en-US" sz="2589">
                <a:solidFill>
                  <a:srgbClr val="171A59"/>
                </a:solidFill>
                <a:latin typeface="Montserrat Light Bold"/>
              </a:rPr>
              <a:t>Year 2-5:</a:t>
            </a:r>
          </a:p>
          <a:p>
            <a:pPr>
              <a:lnSpc>
                <a:spcPts val="3098"/>
              </a:lnSpc>
            </a:pPr>
            <a:endParaRPr lang="en-US" sz="2589">
              <a:solidFill>
                <a:srgbClr val="171A59"/>
              </a:solidFill>
              <a:latin typeface="Montserrat Light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460052" y="2456595"/>
            <a:ext cx="2397026" cy="1683911"/>
          </a:xfrm>
          <a:custGeom>
            <a:avLst/>
            <a:gdLst/>
            <a:ahLst/>
            <a:cxnLst/>
            <a:rect l="l" t="t" r="r" b="b"/>
            <a:pathLst>
              <a:path w="2397026" h="1683911">
                <a:moveTo>
                  <a:pt x="0" y="0"/>
                </a:moveTo>
                <a:lnTo>
                  <a:pt x="2397026" y="0"/>
                </a:lnTo>
                <a:lnTo>
                  <a:pt x="2397026" y="1683911"/>
                </a:lnTo>
                <a:lnTo>
                  <a:pt x="0" y="1683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TextBox 15"/>
          <p:cNvSpPr txBox="1"/>
          <p:nvPr/>
        </p:nvSpPr>
        <p:spPr>
          <a:xfrm>
            <a:off x="2002051" y="1842638"/>
            <a:ext cx="4051297" cy="2011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3"/>
              </a:lnSpc>
            </a:pPr>
            <a:endParaRPr dirty="0"/>
          </a:p>
          <a:p>
            <a:pPr>
              <a:lnSpc>
                <a:spcPts val="4213"/>
              </a:lnSpc>
            </a:pPr>
            <a:endParaRPr dirty="0"/>
          </a:p>
          <a:p>
            <a:pPr>
              <a:lnSpc>
                <a:spcPts val="4213"/>
              </a:lnSpc>
            </a:pPr>
            <a:r>
              <a:rPr lang="en-US" sz="2754" dirty="0">
                <a:solidFill>
                  <a:srgbClr val="171A59"/>
                </a:solidFill>
                <a:latin typeface="Montserrat Light Bold"/>
              </a:rPr>
              <a:t>Year 1:</a:t>
            </a:r>
          </a:p>
          <a:p>
            <a:pPr>
              <a:lnSpc>
                <a:spcPts val="3295"/>
              </a:lnSpc>
            </a:pPr>
            <a:endParaRPr lang="en-US" sz="2754" dirty="0">
              <a:solidFill>
                <a:srgbClr val="171A59"/>
              </a:solidFill>
              <a:latin typeface="Montserrat Ligh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002303" y="7246602"/>
            <a:ext cx="4051297" cy="2011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3"/>
              </a:lnSpc>
            </a:pPr>
            <a:endParaRPr/>
          </a:p>
          <a:p>
            <a:pPr>
              <a:lnSpc>
                <a:spcPts val="4213"/>
              </a:lnSpc>
            </a:pPr>
            <a:endParaRPr/>
          </a:p>
          <a:p>
            <a:pPr>
              <a:lnSpc>
                <a:spcPts val="4213"/>
              </a:lnSpc>
            </a:pPr>
            <a:r>
              <a:rPr lang="en-US" sz="2754">
                <a:solidFill>
                  <a:srgbClr val="171A59"/>
                </a:solidFill>
                <a:latin typeface="Montserrat Light Bold"/>
              </a:rPr>
              <a:t>Key steps:</a:t>
            </a:r>
          </a:p>
          <a:p>
            <a:pPr>
              <a:lnSpc>
                <a:spcPts val="3295"/>
              </a:lnSpc>
            </a:pPr>
            <a:endParaRPr lang="en-US" sz="2754">
              <a:solidFill>
                <a:srgbClr val="171A59"/>
              </a:solidFill>
              <a:latin typeface="Montserrat Light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9356" y="6441130"/>
            <a:ext cx="5083084" cy="3845870"/>
          </a:xfrm>
          <a:custGeom>
            <a:avLst/>
            <a:gdLst/>
            <a:ahLst/>
            <a:cxnLst/>
            <a:rect l="l" t="t" r="r" b="b"/>
            <a:pathLst>
              <a:path w="7353536" h="6230451">
                <a:moveTo>
                  <a:pt x="0" y="0"/>
                </a:moveTo>
                <a:lnTo>
                  <a:pt x="7353536" y="0"/>
                </a:lnTo>
                <a:lnTo>
                  <a:pt x="7353536" y="6230450"/>
                </a:lnTo>
                <a:lnTo>
                  <a:pt x="0" y="6230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460545" y="951991"/>
            <a:ext cx="6183914" cy="78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86"/>
              </a:lnSpc>
              <a:spcBef>
                <a:spcPct val="0"/>
              </a:spcBef>
            </a:pPr>
            <a:r>
              <a:rPr lang="en-US" sz="5741" dirty="0">
                <a:solidFill>
                  <a:srgbClr val="171A59"/>
                </a:solidFill>
                <a:latin typeface="Candal"/>
              </a:rPr>
              <a:t>Conclusions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1000" y="2171700"/>
            <a:ext cx="12461604" cy="6351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1040" lvl="1" indent="-350520" algn="just">
              <a:lnSpc>
                <a:spcPts val="4968"/>
              </a:lnSpc>
              <a:buFont typeface="Arial"/>
              <a:buChar char="•"/>
            </a:pPr>
            <a:r>
              <a:rPr lang="en-US" sz="3000" dirty="0">
                <a:solidFill>
                  <a:srgbClr val="171A59"/>
                </a:solidFill>
                <a:latin typeface="Canva Sans"/>
              </a:rPr>
              <a:t>We have gained valuable experience in working with clinics to implement case management in primary care for individuals with chronic conditions and complex care needs.</a:t>
            </a:r>
            <a:endParaRPr lang="en-US">
              <a:latin typeface="Canva Sans"/>
            </a:endParaRPr>
          </a:p>
          <a:p>
            <a:pPr marL="701040" lvl="1" indent="-350520" algn="just">
              <a:lnSpc>
                <a:spcPts val="4968"/>
              </a:lnSpc>
              <a:buFont typeface="Arial"/>
              <a:buChar char="•"/>
            </a:pPr>
            <a:r>
              <a:rPr lang="en-US" sz="3000" dirty="0">
                <a:solidFill>
                  <a:srgbClr val="171A59"/>
                </a:solidFill>
                <a:latin typeface="Canva Sans"/>
              </a:rPr>
              <a:t>We refined a program theory focusing on what factors make case management work, for whom, and under what circumstances. </a:t>
            </a:r>
            <a:endParaRPr lang="en-US" sz="3000" dirty="0">
              <a:solidFill>
                <a:srgbClr val="171A59"/>
              </a:solidFill>
              <a:latin typeface="Canva Sans" panose="020B0604020202020204" charset="0"/>
            </a:endParaRPr>
          </a:p>
          <a:p>
            <a:pPr marL="701074" lvl="1" indent="-350537" algn="just">
              <a:lnSpc>
                <a:spcPts val="4968"/>
              </a:lnSpc>
              <a:buFont typeface="Arial"/>
              <a:buChar char="•"/>
            </a:pPr>
            <a:r>
              <a:rPr lang="en-US" sz="3000" dirty="0">
                <a:solidFill>
                  <a:srgbClr val="171A59"/>
                </a:solidFill>
                <a:latin typeface="Canva Sans" panose="020B0604020202020204" charset="0"/>
              </a:rPr>
              <a:t>We developed a variety of tools and training materials which will help us in the next stages of implementation.</a:t>
            </a:r>
          </a:p>
          <a:p>
            <a:pPr marL="701074" lvl="1" indent="-350537" algn="just">
              <a:lnSpc>
                <a:spcPts val="4968"/>
              </a:lnSpc>
              <a:buFont typeface="Arial"/>
              <a:buChar char="•"/>
            </a:pPr>
            <a:r>
              <a:rPr lang="en-US" sz="3000" dirty="0">
                <a:solidFill>
                  <a:srgbClr val="171A59"/>
                </a:solidFill>
                <a:latin typeface="Canva Sans" panose="020B0604020202020204" charset="0"/>
              </a:rPr>
              <a:t>Next steps include the spread and scale up of case management across provinces.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542099" y="-2500169"/>
            <a:ext cx="3976681" cy="3845869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93531" y="3453275"/>
            <a:ext cx="2294210" cy="116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1329" y="3566565"/>
            <a:ext cx="2673473" cy="130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6" y="6827365"/>
            <a:ext cx="2608953" cy="75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56963" y="4895279"/>
            <a:ext cx="2189408" cy="2189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79521" y="5806473"/>
            <a:ext cx="2369300" cy="133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32371" y="5855771"/>
            <a:ext cx="2255478" cy="12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96249" y="3334599"/>
            <a:ext cx="2107829" cy="1402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13206" y="3781543"/>
            <a:ext cx="2976735" cy="88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3789" y="5130004"/>
            <a:ext cx="2617833" cy="12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48896" y="5126928"/>
            <a:ext cx="3132000" cy="50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57838" y="5068716"/>
            <a:ext cx="3132000" cy="817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48896" y="5855046"/>
            <a:ext cx="3508917" cy="106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99258" y="7377122"/>
            <a:ext cx="2786727" cy="94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913241" y="7436143"/>
            <a:ext cx="3861057" cy="97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4910503" y="6967871"/>
            <a:ext cx="3028379" cy="79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118975" y="7568453"/>
            <a:ext cx="2977773" cy="70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169163" y="3883603"/>
            <a:ext cx="2765174" cy="79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81904" y="3234232"/>
            <a:ext cx="2524262" cy="189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101732" y="5930692"/>
            <a:ext cx="2615022" cy="114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460367" y="4790120"/>
            <a:ext cx="3712707" cy="101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 descr="University of New Brunswick - Home | Facebook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119244" y="8176645"/>
            <a:ext cx="1685304" cy="168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 descr="University of Saskatchewan - N2 Canada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5414620" y="7760627"/>
            <a:ext cx="2524262" cy="189319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381778" y="1787328"/>
            <a:ext cx="16965369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CA" sz="27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This work is supported by the Canadian Institutes of Health Research (CIHR) – Operating Grant: SPOR PIHCI Network: Programmatic Grants (grant number 397896) and other partners</a:t>
            </a:r>
            <a:endParaRPr sz="2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E07156-1E89-9DC7-C7DD-3E8DFE134610}"/>
              </a:ext>
            </a:extLst>
          </p:cNvPr>
          <p:cNvSpPr txBox="1"/>
          <p:nvPr/>
        </p:nvSpPr>
        <p:spPr>
          <a:xfrm>
            <a:off x="873933" y="407271"/>
            <a:ext cx="9144000" cy="951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ts val="6667"/>
              </a:lnSpc>
              <a:spcBef>
                <a:spcPct val="0"/>
              </a:spcBef>
            </a:pPr>
            <a:r>
              <a:rPr lang="en-US" sz="6600" dirty="0">
                <a:solidFill>
                  <a:srgbClr val="171A59"/>
                </a:solidFill>
                <a:latin typeface="Candal"/>
              </a:rPr>
              <a:t>Funding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14181" y="3862809"/>
            <a:ext cx="3547638" cy="3430939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78434" y="9656493"/>
            <a:ext cx="1303906" cy="1261015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090463" y="1579805"/>
            <a:ext cx="12062967" cy="536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48"/>
              </a:lnSpc>
            </a:pPr>
            <a:r>
              <a:rPr lang="en-US" sz="13159">
                <a:solidFill>
                  <a:srgbClr val="171A59"/>
                </a:solidFill>
                <a:latin typeface="Candal"/>
              </a:rPr>
              <a:t>THANK YOU! </a:t>
            </a:r>
          </a:p>
          <a:p>
            <a:pPr algn="ctr">
              <a:lnSpc>
                <a:spcPts val="13948"/>
              </a:lnSpc>
            </a:pPr>
            <a:endParaRPr lang="en-US" sz="13159">
              <a:solidFill>
                <a:srgbClr val="171A59"/>
              </a:solidFill>
              <a:latin typeface="Candal"/>
            </a:endParaRPr>
          </a:p>
          <a:p>
            <a:pPr marL="0" lvl="0" indent="0" algn="ctr">
              <a:lnSpc>
                <a:spcPts val="13948"/>
              </a:lnSpc>
              <a:spcBef>
                <a:spcPct val="0"/>
              </a:spcBef>
            </a:pPr>
            <a:r>
              <a:rPr lang="en-US" sz="13159">
                <a:solidFill>
                  <a:srgbClr val="171A59"/>
                </a:solidFill>
                <a:latin typeface="Candal"/>
              </a:rPr>
              <a:t>QUESTIONS?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686990" y="8823522"/>
            <a:ext cx="5601010" cy="869556"/>
            <a:chOff x="0" y="0"/>
            <a:chExt cx="2550324" cy="3959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50324" cy="395938"/>
            </a:xfrm>
            <a:custGeom>
              <a:avLst/>
              <a:gdLst/>
              <a:ahLst/>
              <a:cxnLst/>
              <a:rect l="l" t="t" r="r" b="b"/>
              <a:pathLst>
                <a:path w="2550324" h="395938">
                  <a:moveTo>
                    <a:pt x="46996" y="0"/>
                  </a:moveTo>
                  <a:lnTo>
                    <a:pt x="2503328" y="0"/>
                  </a:lnTo>
                  <a:cubicBezTo>
                    <a:pt x="2515792" y="0"/>
                    <a:pt x="2527746" y="4951"/>
                    <a:pt x="2536559" y="13765"/>
                  </a:cubicBezTo>
                  <a:cubicBezTo>
                    <a:pt x="2545373" y="22578"/>
                    <a:pt x="2550324" y="34532"/>
                    <a:pt x="2550324" y="46996"/>
                  </a:cubicBezTo>
                  <a:lnTo>
                    <a:pt x="2550324" y="348941"/>
                  </a:lnTo>
                  <a:cubicBezTo>
                    <a:pt x="2550324" y="374897"/>
                    <a:pt x="2529283" y="395938"/>
                    <a:pt x="2503328" y="395938"/>
                  </a:cubicBezTo>
                  <a:lnTo>
                    <a:pt x="46996" y="395938"/>
                  </a:lnTo>
                  <a:cubicBezTo>
                    <a:pt x="21041" y="395938"/>
                    <a:pt x="0" y="374897"/>
                    <a:pt x="0" y="348941"/>
                  </a:cubicBezTo>
                  <a:lnTo>
                    <a:pt x="0" y="46996"/>
                  </a:lnTo>
                  <a:cubicBezTo>
                    <a:pt x="0" y="21041"/>
                    <a:pt x="21041" y="0"/>
                    <a:pt x="46996" y="0"/>
                  </a:cubicBezTo>
                  <a:close/>
                </a:path>
              </a:pathLst>
            </a:custGeom>
            <a:solidFill>
              <a:srgbClr val="FFEEB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50324" cy="4340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379"/>
                </a:lnSpc>
                <a:spcBef>
                  <a:spcPct val="0"/>
                </a:spcBef>
              </a:pPr>
              <a:r>
                <a:rPr lang="en-US" sz="2466" u="none" strike="noStrike">
                  <a:solidFill>
                    <a:srgbClr val="171A59"/>
                  </a:solidFill>
                  <a:latin typeface="Candal"/>
                </a:rPr>
                <a:t>www.reallygreatsite.com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210275" y="768323"/>
            <a:ext cx="1303906" cy="1261015"/>
            <a:chOff x="0" y="0"/>
            <a:chExt cx="840446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33725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5143500"/>
            <a:ext cx="4090463" cy="5395095"/>
          </a:xfrm>
          <a:custGeom>
            <a:avLst/>
            <a:gdLst/>
            <a:ahLst/>
            <a:cxnLst/>
            <a:rect l="l" t="t" r="r" b="b"/>
            <a:pathLst>
              <a:path w="4090463" h="5395095">
                <a:moveTo>
                  <a:pt x="0" y="0"/>
                </a:moveTo>
                <a:lnTo>
                  <a:pt x="4090463" y="0"/>
                </a:lnTo>
                <a:lnTo>
                  <a:pt x="4090463" y="5395095"/>
                </a:lnTo>
                <a:lnTo>
                  <a:pt x="0" y="5395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54025" y="-597272"/>
            <a:ext cx="4678025" cy="3977519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94547" y="7871589"/>
            <a:ext cx="4161614" cy="4119438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27017" y="7871589"/>
            <a:ext cx="1750640" cy="175064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A316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84150"/>
              <a:ext cx="7112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510110" y="-1724076"/>
            <a:ext cx="4037180" cy="4352976"/>
            <a:chOff x="0" y="0"/>
            <a:chExt cx="84044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997848" y="2276912"/>
            <a:ext cx="896699" cy="867202"/>
            <a:chOff x="0" y="0"/>
            <a:chExt cx="84044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974" y="5814893"/>
            <a:ext cx="3604360" cy="4113392"/>
          </a:xfrm>
          <a:custGeom>
            <a:avLst/>
            <a:gdLst/>
            <a:ahLst/>
            <a:cxnLst/>
            <a:rect l="l" t="t" r="r" b="b"/>
            <a:pathLst>
              <a:path w="3604360" h="4113392">
                <a:moveTo>
                  <a:pt x="0" y="0"/>
                </a:moveTo>
                <a:lnTo>
                  <a:pt x="3604360" y="0"/>
                </a:lnTo>
                <a:lnTo>
                  <a:pt x="3604360" y="4113392"/>
                </a:lnTo>
                <a:lnTo>
                  <a:pt x="0" y="4113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8" name="TextBox 18"/>
          <p:cNvSpPr txBox="1"/>
          <p:nvPr/>
        </p:nvSpPr>
        <p:spPr>
          <a:xfrm>
            <a:off x="5334246" y="2823352"/>
            <a:ext cx="750990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9"/>
              </a:lnSpc>
              <a:spcBef>
                <a:spcPct val="0"/>
              </a:spcBef>
            </a:pPr>
            <a:r>
              <a:rPr lang="en-US" sz="3999" dirty="0">
                <a:solidFill>
                  <a:srgbClr val="171A59"/>
                </a:solidFill>
                <a:latin typeface="Canva Sans"/>
              </a:rPr>
              <a:t>What is case management?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27069" y="867364"/>
            <a:ext cx="8536776" cy="1163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72"/>
              </a:lnSpc>
              <a:spcBef>
                <a:spcPct val="0"/>
              </a:spcBef>
            </a:pPr>
            <a:r>
              <a:rPr lang="en-US" sz="8370">
                <a:solidFill>
                  <a:srgbClr val="171A59"/>
                </a:solidFill>
                <a:latin typeface="Candal"/>
              </a:rPr>
              <a:t>Contents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47096" y="2815637"/>
            <a:ext cx="798816" cy="56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62"/>
              </a:lnSpc>
              <a:spcBef>
                <a:spcPct val="0"/>
              </a:spcBef>
            </a:pPr>
            <a:r>
              <a:rPr lang="en-US" sz="4020" dirty="0">
                <a:solidFill>
                  <a:srgbClr val="171A59"/>
                </a:solidFill>
                <a:latin typeface="Canva Sans Bold"/>
              </a:rPr>
              <a:t>01.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34246" y="5083439"/>
            <a:ext cx="11459199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9"/>
              </a:lnSpc>
              <a:spcBef>
                <a:spcPct val="0"/>
              </a:spcBef>
            </a:pPr>
            <a:r>
              <a:rPr lang="en-US" sz="3999" dirty="0">
                <a:solidFill>
                  <a:srgbClr val="171A59"/>
                </a:solidFill>
                <a:latin typeface="Canva Sans"/>
              </a:rPr>
              <a:t>What are the stages of the PriCARE program?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78353" y="3933930"/>
            <a:ext cx="787900" cy="55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39"/>
              </a:lnSpc>
              <a:spcBef>
                <a:spcPct val="0"/>
              </a:spcBef>
            </a:pPr>
            <a:r>
              <a:rPr lang="en-US" sz="3999" dirty="0">
                <a:solidFill>
                  <a:srgbClr val="171A59"/>
                </a:solidFill>
                <a:latin typeface="Canva Sans Bold"/>
              </a:rPr>
              <a:t>02.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34246" y="3933919"/>
            <a:ext cx="380975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9"/>
              </a:lnSpc>
              <a:spcBef>
                <a:spcPct val="0"/>
              </a:spcBef>
            </a:pPr>
            <a:r>
              <a:rPr lang="en-US" sz="3999">
                <a:solidFill>
                  <a:srgbClr val="171A59"/>
                </a:solidFill>
                <a:latin typeface="Canva Sans"/>
              </a:rPr>
              <a:t>Our team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67437" y="5036510"/>
            <a:ext cx="79881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239"/>
              </a:lnSpc>
              <a:spcBef>
                <a:spcPct val="0"/>
              </a:spcBef>
            </a:pPr>
            <a:r>
              <a:rPr lang="en-US" sz="3999" dirty="0">
                <a:solidFill>
                  <a:srgbClr val="171A59"/>
                </a:solidFill>
                <a:latin typeface="Canva Sans Bold"/>
              </a:rPr>
              <a:t>03.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34246" y="6230884"/>
            <a:ext cx="6909658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9"/>
              </a:lnSpc>
              <a:spcBef>
                <a:spcPct val="0"/>
              </a:spcBef>
            </a:pPr>
            <a:r>
              <a:rPr lang="en-US" sz="3999" dirty="0">
                <a:solidFill>
                  <a:srgbClr val="171A59"/>
                </a:solidFill>
                <a:latin typeface="Canva Sans"/>
              </a:rPr>
              <a:t>What have we done so far?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147096" y="6185161"/>
            <a:ext cx="88060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4239"/>
              </a:lnSpc>
              <a:spcBef>
                <a:spcPct val="0"/>
              </a:spcBef>
            </a:pPr>
            <a:r>
              <a:rPr lang="en-US" sz="3999" dirty="0">
                <a:solidFill>
                  <a:srgbClr val="171A59"/>
                </a:solidFill>
                <a:latin typeface="Canva Sans Bold"/>
              </a:rPr>
              <a:t>04.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34246" y="7231045"/>
            <a:ext cx="380975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9"/>
              </a:lnSpc>
              <a:spcBef>
                <a:spcPct val="0"/>
              </a:spcBef>
            </a:pPr>
            <a:r>
              <a:rPr lang="en-US" sz="3999" dirty="0">
                <a:solidFill>
                  <a:srgbClr val="171A59"/>
                </a:solidFill>
                <a:latin typeface="Canva Sans"/>
              </a:rPr>
              <a:t>Key findings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8353" y="7231045"/>
            <a:ext cx="832638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4319"/>
              </a:lnSpc>
              <a:spcBef>
                <a:spcPct val="0"/>
              </a:spcBef>
            </a:pPr>
            <a:r>
              <a:rPr lang="en-US" sz="4074" dirty="0">
                <a:solidFill>
                  <a:srgbClr val="171A59"/>
                </a:solidFill>
                <a:latin typeface="Canva Sans Bold"/>
              </a:rPr>
              <a:t>05.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34246" y="8330558"/>
            <a:ext cx="380975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9"/>
              </a:lnSpc>
              <a:spcBef>
                <a:spcPct val="0"/>
              </a:spcBef>
            </a:pPr>
            <a:r>
              <a:rPr lang="en-US" sz="3999" dirty="0">
                <a:solidFill>
                  <a:srgbClr val="171A59"/>
                </a:solidFill>
                <a:latin typeface="Canva Sans"/>
              </a:rPr>
              <a:t>Next Steps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21928" y="8289753"/>
            <a:ext cx="945488" cy="56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319"/>
              </a:lnSpc>
              <a:spcBef>
                <a:spcPct val="0"/>
              </a:spcBef>
            </a:pPr>
            <a:r>
              <a:rPr lang="en-US" sz="4074" dirty="0">
                <a:solidFill>
                  <a:srgbClr val="171A59"/>
                </a:solidFill>
                <a:latin typeface="Canva Sans Bold"/>
              </a:rPr>
              <a:t>06.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48455" y="-2348718"/>
            <a:ext cx="5821689" cy="5630186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54586" y="9182099"/>
            <a:ext cx="6164166" cy="6064329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34759" y="2068671"/>
            <a:ext cx="6164166" cy="8038004"/>
            <a:chOff x="0" y="0"/>
            <a:chExt cx="1623484" cy="2117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23484" cy="2117005"/>
            </a:xfrm>
            <a:custGeom>
              <a:avLst/>
              <a:gdLst/>
              <a:ahLst/>
              <a:cxnLst/>
              <a:rect l="l" t="t" r="r" b="b"/>
              <a:pathLst>
                <a:path w="1623484" h="2117005">
                  <a:moveTo>
                    <a:pt x="0" y="0"/>
                  </a:moveTo>
                  <a:lnTo>
                    <a:pt x="1623484" y="0"/>
                  </a:lnTo>
                  <a:lnTo>
                    <a:pt x="1623484" y="2117005"/>
                  </a:lnTo>
                  <a:lnTo>
                    <a:pt x="0" y="2117005"/>
                  </a:ln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623484" cy="2136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24846" y="5332121"/>
            <a:ext cx="1348159" cy="13481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EB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495086" y="5543255"/>
            <a:ext cx="1007677" cy="925892"/>
            <a:chOff x="0" y="0"/>
            <a:chExt cx="88459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693599" y="2968467"/>
            <a:ext cx="3180094" cy="2642369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8" name="Freeform 18"/>
          <p:cNvSpPr/>
          <p:nvPr/>
        </p:nvSpPr>
        <p:spPr>
          <a:xfrm>
            <a:off x="11568367" y="2968467"/>
            <a:ext cx="3454480" cy="2870358"/>
          </a:xfrm>
          <a:custGeom>
            <a:avLst/>
            <a:gdLst/>
            <a:ahLst/>
            <a:cxnLst/>
            <a:rect l="l" t="t" r="r" b="b"/>
            <a:pathLst>
              <a:path w="3454480" h="2870358">
                <a:moveTo>
                  <a:pt x="0" y="0"/>
                </a:moveTo>
                <a:lnTo>
                  <a:pt x="3454479" y="0"/>
                </a:lnTo>
                <a:lnTo>
                  <a:pt x="3454479" y="2870358"/>
                </a:lnTo>
                <a:lnTo>
                  <a:pt x="0" y="2870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9" name="Freeform 19"/>
          <p:cNvSpPr/>
          <p:nvPr/>
        </p:nvSpPr>
        <p:spPr>
          <a:xfrm>
            <a:off x="7777779" y="6201850"/>
            <a:ext cx="3180094" cy="2642369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0" name="Freeform 20"/>
          <p:cNvSpPr/>
          <p:nvPr/>
        </p:nvSpPr>
        <p:spPr>
          <a:xfrm>
            <a:off x="11605535" y="6201850"/>
            <a:ext cx="3180094" cy="2642369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1" name="Freeform 21"/>
          <p:cNvSpPr/>
          <p:nvPr/>
        </p:nvSpPr>
        <p:spPr>
          <a:xfrm>
            <a:off x="14348455" y="7837853"/>
            <a:ext cx="4090396" cy="2704774"/>
          </a:xfrm>
          <a:custGeom>
            <a:avLst/>
            <a:gdLst/>
            <a:ahLst/>
            <a:cxnLst/>
            <a:rect l="l" t="t" r="r" b="b"/>
            <a:pathLst>
              <a:path w="4090396" h="2704774">
                <a:moveTo>
                  <a:pt x="0" y="0"/>
                </a:moveTo>
                <a:lnTo>
                  <a:pt x="4090396" y="0"/>
                </a:lnTo>
                <a:lnTo>
                  <a:pt x="4090396" y="2704774"/>
                </a:lnTo>
                <a:lnTo>
                  <a:pt x="0" y="2704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2" name="Freeform 22"/>
          <p:cNvSpPr/>
          <p:nvPr/>
        </p:nvSpPr>
        <p:spPr>
          <a:xfrm>
            <a:off x="13713002" y="-611466"/>
            <a:ext cx="5361303" cy="4114800"/>
          </a:xfrm>
          <a:custGeom>
            <a:avLst/>
            <a:gdLst/>
            <a:ahLst/>
            <a:cxnLst/>
            <a:rect l="l" t="t" r="r" b="b"/>
            <a:pathLst>
              <a:path w="5361303" h="4114800">
                <a:moveTo>
                  <a:pt x="0" y="0"/>
                </a:moveTo>
                <a:lnTo>
                  <a:pt x="5361303" y="0"/>
                </a:lnTo>
                <a:lnTo>
                  <a:pt x="53613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3" name="TextBox 23"/>
          <p:cNvSpPr txBox="1"/>
          <p:nvPr/>
        </p:nvSpPr>
        <p:spPr>
          <a:xfrm>
            <a:off x="524460" y="526446"/>
            <a:ext cx="11620699" cy="73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97"/>
              </a:lnSpc>
              <a:spcBef>
                <a:spcPct val="0"/>
              </a:spcBef>
            </a:pPr>
            <a:r>
              <a:rPr lang="en-US" sz="5375">
                <a:solidFill>
                  <a:srgbClr val="171A59"/>
                </a:solidFill>
                <a:latin typeface="Candal"/>
              </a:rPr>
              <a:t>What is case management?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89595" y="2642021"/>
            <a:ext cx="5030477" cy="720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8917" lvl="1" indent="-269459">
              <a:lnSpc>
                <a:spcPts val="3819"/>
              </a:lnSpc>
              <a:buFont typeface="Arial"/>
              <a:buChar char="•"/>
            </a:pPr>
            <a:r>
              <a:rPr lang="en-US" sz="2800" dirty="0">
                <a:solidFill>
                  <a:srgbClr val="171A59"/>
                </a:solidFill>
                <a:latin typeface="Canva Sans Bold"/>
              </a:rPr>
              <a:t>Case management is a collaborative approach to care focused on meeting individual and family needs.</a:t>
            </a:r>
          </a:p>
          <a:p>
            <a:pPr marL="538917" lvl="1" indent="-269459">
              <a:lnSpc>
                <a:spcPts val="3819"/>
              </a:lnSpc>
              <a:buFont typeface="Arial"/>
              <a:buChar char="•"/>
            </a:pPr>
            <a:r>
              <a:rPr lang="en-US" sz="2800" dirty="0">
                <a:solidFill>
                  <a:srgbClr val="171A59"/>
                </a:solidFill>
                <a:latin typeface="Canva Sans Bold"/>
              </a:rPr>
              <a:t>Case management is a promising intervention to improve integrated care for patients with chronic conditions and complex care needs. </a:t>
            </a:r>
          </a:p>
          <a:p>
            <a:pPr marL="538917" lvl="1" indent="-269459">
              <a:lnSpc>
                <a:spcPts val="3819"/>
              </a:lnSpc>
              <a:buFont typeface="Arial"/>
              <a:buChar char="•"/>
            </a:pPr>
            <a:r>
              <a:rPr lang="en-US" sz="2800" dirty="0">
                <a:solidFill>
                  <a:srgbClr val="171A59"/>
                </a:solidFill>
                <a:latin typeface="Canva Sans Bold"/>
              </a:rPr>
              <a:t>Gaps remain in our current understanding of case management. </a:t>
            </a:r>
          </a:p>
          <a:p>
            <a:pPr>
              <a:lnSpc>
                <a:spcPts val="3054"/>
              </a:lnSpc>
            </a:pPr>
            <a:endParaRPr lang="en-US" sz="2496" dirty="0">
              <a:solidFill>
                <a:srgbClr val="171A59"/>
              </a:solidFill>
              <a:latin typeface="Canva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985487" y="3987874"/>
            <a:ext cx="261695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1"/>
              </a:lnSpc>
              <a:spcBef>
                <a:spcPct val="0"/>
              </a:spcBef>
            </a:pPr>
            <a:r>
              <a:rPr lang="en-US" sz="2100" dirty="0">
                <a:solidFill>
                  <a:srgbClr val="171A59"/>
                </a:solidFill>
                <a:latin typeface="Candal"/>
              </a:rPr>
              <a:t>Assessment of patients' needs &amp; preferences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49759" y="3990472"/>
            <a:ext cx="269169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5"/>
              </a:lnSpc>
              <a:spcBef>
                <a:spcPct val="0"/>
              </a:spcBef>
            </a:pPr>
            <a:r>
              <a:rPr lang="en-US" sz="2050" dirty="0">
                <a:solidFill>
                  <a:srgbClr val="171A59"/>
                </a:solidFill>
                <a:latin typeface="Candal"/>
              </a:rPr>
              <a:t>Development &amp; maintenance of  pt centered individualized plan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51777" y="7204211"/>
            <a:ext cx="2553646" cy="636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13"/>
              </a:lnSpc>
              <a:spcBef>
                <a:spcPct val="0"/>
              </a:spcBef>
            </a:pPr>
            <a:r>
              <a:rPr lang="en-US" sz="2100" dirty="0">
                <a:solidFill>
                  <a:srgbClr val="171A59"/>
                </a:solidFill>
                <a:latin typeface="Candal"/>
              </a:rPr>
              <a:t>Care coordination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145159" y="7160495"/>
            <a:ext cx="2203296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1"/>
              </a:lnSpc>
              <a:spcBef>
                <a:spcPct val="0"/>
              </a:spcBef>
            </a:pPr>
            <a:r>
              <a:rPr lang="en-US" sz="2100" dirty="0">
                <a:solidFill>
                  <a:srgbClr val="171A59"/>
                </a:solidFill>
                <a:latin typeface="Candal"/>
              </a:rPr>
              <a:t>Education &amp; self management support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111154" y="1950116"/>
            <a:ext cx="8871182" cy="65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61"/>
              </a:lnSpc>
              <a:spcBef>
                <a:spcPct val="0"/>
              </a:spcBef>
            </a:pPr>
            <a:r>
              <a:rPr lang="en-US" sz="4775">
                <a:solidFill>
                  <a:srgbClr val="171A59"/>
                </a:solidFill>
                <a:latin typeface="Candal"/>
              </a:rPr>
              <a:t>4 main steps: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05400" y="0"/>
            <a:ext cx="13182601" cy="10287000"/>
          </a:xfrm>
          <a:custGeom>
            <a:avLst/>
            <a:gdLst/>
            <a:ahLst/>
            <a:cxnLst/>
            <a:rect l="l" t="t" r="r" b="b"/>
            <a:pathLst>
              <a:path w="12775625" h="10281528">
                <a:moveTo>
                  <a:pt x="0" y="0"/>
                </a:moveTo>
                <a:lnTo>
                  <a:pt x="12775625" y="0"/>
                </a:lnTo>
                <a:lnTo>
                  <a:pt x="12775625" y="10281528"/>
                </a:lnTo>
                <a:lnTo>
                  <a:pt x="0" y="10281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03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434190" y="657384"/>
            <a:ext cx="5078185" cy="81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27"/>
              </a:lnSpc>
              <a:spcBef>
                <a:spcPct val="0"/>
              </a:spcBef>
            </a:pPr>
            <a:r>
              <a:rPr lang="en-US" sz="5875" dirty="0">
                <a:solidFill>
                  <a:srgbClr val="171A59"/>
                </a:solidFill>
                <a:latin typeface="Candal"/>
              </a:rPr>
              <a:t>Our team: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50096" y="-266700"/>
            <a:ext cx="6620969" cy="11125200"/>
            <a:chOff x="0" y="0"/>
            <a:chExt cx="1526853" cy="30603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853" cy="3060321"/>
            </a:xfrm>
            <a:custGeom>
              <a:avLst/>
              <a:gdLst/>
              <a:ahLst/>
              <a:cxnLst/>
              <a:rect l="l" t="t" r="r" b="b"/>
              <a:pathLst>
                <a:path w="1526853" h="3060321">
                  <a:moveTo>
                    <a:pt x="68108" y="0"/>
                  </a:moveTo>
                  <a:lnTo>
                    <a:pt x="1458745" y="0"/>
                  </a:lnTo>
                  <a:cubicBezTo>
                    <a:pt x="1496360" y="0"/>
                    <a:pt x="1526853" y="30493"/>
                    <a:pt x="1526853" y="68108"/>
                  </a:cubicBezTo>
                  <a:lnTo>
                    <a:pt x="1526853" y="2992214"/>
                  </a:lnTo>
                  <a:cubicBezTo>
                    <a:pt x="1526853" y="3010277"/>
                    <a:pt x="1519677" y="3027600"/>
                    <a:pt x="1506905" y="3040373"/>
                  </a:cubicBezTo>
                  <a:cubicBezTo>
                    <a:pt x="1494132" y="3053146"/>
                    <a:pt x="1476808" y="3060321"/>
                    <a:pt x="1458745" y="3060321"/>
                  </a:cubicBezTo>
                  <a:lnTo>
                    <a:pt x="68108" y="3060321"/>
                  </a:lnTo>
                  <a:cubicBezTo>
                    <a:pt x="50044" y="3060321"/>
                    <a:pt x="32721" y="3053146"/>
                    <a:pt x="19948" y="3040373"/>
                  </a:cubicBezTo>
                  <a:cubicBezTo>
                    <a:pt x="7176" y="3027600"/>
                    <a:pt x="0" y="3010277"/>
                    <a:pt x="0" y="2992214"/>
                  </a:cubicBezTo>
                  <a:lnTo>
                    <a:pt x="0" y="68108"/>
                  </a:lnTo>
                  <a:cubicBezTo>
                    <a:pt x="0" y="50044"/>
                    <a:pt x="7176" y="32721"/>
                    <a:pt x="19948" y="19948"/>
                  </a:cubicBezTo>
                  <a:cubicBezTo>
                    <a:pt x="32721" y="7176"/>
                    <a:pt x="50044" y="0"/>
                    <a:pt x="68108" y="0"/>
                  </a:cubicBezTo>
                  <a:close/>
                </a:path>
              </a:pathLst>
            </a:custGeom>
            <a:solidFill>
              <a:srgbClr val="A5E269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526853" cy="3079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16357" y="1712116"/>
            <a:ext cx="5954708" cy="5051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8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171A59"/>
                </a:solidFill>
                <a:latin typeface="Canva Sans" panose="020B0604020202020204" charset="0"/>
              </a:rPr>
              <a:t>Aim:</a:t>
            </a:r>
          </a:p>
          <a:p>
            <a:pPr>
              <a:lnSpc>
                <a:spcPts val="3648"/>
              </a:lnSpc>
              <a:spcBef>
                <a:spcPct val="0"/>
              </a:spcBef>
            </a:pPr>
            <a:r>
              <a:rPr lang="en-US" sz="2800" dirty="0">
                <a:solidFill>
                  <a:srgbClr val="171A59"/>
                </a:solidFill>
                <a:latin typeface="Canva Sans"/>
              </a:rPr>
              <a:t>Spread CM across Canada and better understand the role of external facilitation in implementation of  complex interventions.</a:t>
            </a:r>
          </a:p>
          <a:p>
            <a:pPr>
              <a:lnSpc>
                <a:spcPts val="3648"/>
              </a:lnSpc>
              <a:spcBef>
                <a:spcPct val="0"/>
              </a:spcBef>
            </a:pPr>
            <a:endParaRPr lang="en-US" sz="2800" dirty="0">
              <a:solidFill>
                <a:srgbClr val="171A59"/>
              </a:solidFill>
              <a:latin typeface="Canva Sans" panose="020B0604020202020204" charset="0"/>
            </a:endParaRPr>
          </a:p>
          <a:p>
            <a:pPr>
              <a:lnSpc>
                <a:spcPts val="3648"/>
              </a:lnSpc>
              <a:spcBef>
                <a:spcPct val="0"/>
              </a:spcBef>
            </a:pPr>
            <a:endParaRPr lang="en-US" sz="2800" dirty="0">
              <a:solidFill>
                <a:srgbClr val="171A59"/>
              </a:solidFill>
              <a:latin typeface="Canva Sans" panose="020B0604020202020204" charset="0"/>
            </a:endParaRPr>
          </a:p>
          <a:p>
            <a:pPr>
              <a:lnSpc>
                <a:spcPts val="3648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171A59"/>
                </a:solidFill>
                <a:latin typeface="Canva Sans" panose="020B0604020202020204" charset="0"/>
              </a:rPr>
              <a:t>Jurisdictions involved: </a:t>
            </a:r>
          </a:p>
          <a:p>
            <a:pPr>
              <a:lnSpc>
                <a:spcPts val="3648"/>
              </a:lnSpc>
              <a:spcBef>
                <a:spcPct val="0"/>
              </a:spcBef>
            </a:pPr>
            <a:r>
              <a:rPr lang="en-US" sz="2800" dirty="0">
                <a:solidFill>
                  <a:srgbClr val="171A59"/>
                </a:solidFill>
                <a:latin typeface="Canva Sans" panose="020B0604020202020204" charset="0"/>
              </a:rPr>
              <a:t>Quebec, New Brunswick, and Newfoundland and Labrador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25277"/>
            <a:ext cx="3319055" cy="524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7"/>
              </a:lnSpc>
              <a:spcBef>
                <a:spcPct val="0"/>
              </a:spcBef>
            </a:pPr>
            <a:r>
              <a:rPr lang="en-US" sz="3771" dirty="0">
                <a:solidFill>
                  <a:srgbClr val="171A59"/>
                </a:solidFill>
                <a:latin typeface="Candal"/>
              </a:rPr>
              <a:t>PRICARE 1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3101" y="1573753"/>
            <a:ext cx="5186996" cy="810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64"/>
              </a:lnSpc>
            </a:pPr>
            <a:r>
              <a:rPr lang="en-US" sz="2800" b="1" dirty="0">
                <a:solidFill>
                  <a:srgbClr val="171A59"/>
                </a:solidFill>
                <a:latin typeface="Canva Sans" panose="020B0604020202020204" charset="0"/>
              </a:rPr>
              <a:t>Aim:</a:t>
            </a:r>
          </a:p>
          <a:p>
            <a:pPr>
              <a:lnSpc>
                <a:spcPts val="4264"/>
              </a:lnSpc>
            </a:pPr>
            <a:r>
              <a:rPr lang="en-US" sz="2800" u="none" strike="noStrike" dirty="0">
                <a:solidFill>
                  <a:srgbClr val="171A59"/>
                </a:solidFill>
                <a:latin typeface="Canva Sans" panose="020B0604020202020204" charset="0"/>
              </a:rPr>
              <a:t>Implement and evaluate a </a:t>
            </a:r>
            <a:r>
              <a:rPr lang="en-US" sz="2800" dirty="0">
                <a:solidFill>
                  <a:srgbClr val="171A59"/>
                </a:solidFill>
                <a:latin typeface="Canva Sans" panose="020B0604020202020204" charset="0"/>
              </a:rPr>
              <a:t>CM</a:t>
            </a:r>
            <a:r>
              <a:rPr lang="en-US" sz="2800" u="none" strike="noStrike" dirty="0">
                <a:solidFill>
                  <a:srgbClr val="171A59"/>
                </a:solidFill>
                <a:latin typeface="Canva Sans" panose="020B0604020202020204" charset="0"/>
              </a:rPr>
              <a:t> intervention in primary care clinics for patients with complex care needs.</a:t>
            </a:r>
          </a:p>
          <a:p>
            <a:pPr>
              <a:lnSpc>
                <a:spcPts val="4264"/>
              </a:lnSpc>
            </a:pPr>
            <a:endParaRPr lang="en-US" sz="2800" u="none" strike="noStrike" dirty="0">
              <a:solidFill>
                <a:srgbClr val="171A59"/>
              </a:solidFill>
              <a:latin typeface="Canva Sans" panose="020B0604020202020204" charset="0"/>
            </a:endParaRPr>
          </a:p>
          <a:p>
            <a:pPr>
              <a:lnSpc>
                <a:spcPts val="4264"/>
              </a:lnSpc>
            </a:pPr>
            <a:endParaRPr lang="en-US" sz="2800" u="none" strike="noStrike" dirty="0">
              <a:solidFill>
                <a:srgbClr val="171A59"/>
              </a:solidFill>
              <a:latin typeface="Canva Sans" panose="020B0604020202020204" charset="0"/>
            </a:endParaRPr>
          </a:p>
          <a:p>
            <a:pPr>
              <a:lnSpc>
                <a:spcPts val="4264"/>
              </a:lnSpc>
            </a:pPr>
            <a:r>
              <a:rPr lang="en-US" sz="2800" b="1" u="none" strike="noStrike" dirty="0">
                <a:solidFill>
                  <a:srgbClr val="171A59"/>
                </a:solidFill>
                <a:latin typeface="Canva Sans" panose="020B0604020202020204" charset="0"/>
              </a:rPr>
              <a:t>Jurisdictions involved: </a:t>
            </a:r>
          </a:p>
          <a:p>
            <a:pPr>
              <a:lnSpc>
                <a:spcPts val="4264"/>
              </a:lnSpc>
            </a:pPr>
            <a:r>
              <a:rPr lang="en-US" sz="2800" u="none" strike="noStrike" dirty="0">
                <a:solidFill>
                  <a:srgbClr val="171A59"/>
                </a:solidFill>
                <a:latin typeface="Canva Sans" panose="020B0604020202020204" charset="0"/>
              </a:rPr>
              <a:t>Quebec, New Brunswick,  Newfoundland and Labrador, Nova Scotia and Saskatchewan </a:t>
            </a:r>
          </a:p>
          <a:p>
            <a:pPr>
              <a:lnSpc>
                <a:spcPts val="2887"/>
              </a:lnSpc>
            </a:pPr>
            <a:endParaRPr lang="en-US" sz="2787" u="none" strike="noStrike" dirty="0">
              <a:solidFill>
                <a:srgbClr val="171A59"/>
              </a:solidFill>
              <a:latin typeface="Montserrat Light"/>
            </a:endParaRPr>
          </a:p>
          <a:p>
            <a:pPr>
              <a:lnSpc>
                <a:spcPts val="2887"/>
              </a:lnSpc>
            </a:pPr>
            <a:endParaRPr lang="en-US" sz="2787" u="none" strike="noStrike" dirty="0">
              <a:solidFill>
                <a:srgbClr val="171A59"/>
              </a:solidFill>
              <a:latin typeface="Montserrat Light"/>
            </a:endParaRPr>
          </a:p>
          <a:p>
            <a:pPr>
              <a:lnSpc>
                <a:spcPts val="2887"/>
              </a:lnSpc>
            </a:pPr>
            <a:endParaRPr lang="en-CA" sz="2800" dirty="0"/>
          </a:p>
          <a:p>
            <a:pPr>
              <a:lnSpc>
                <a:spcPts val="2887"/>
              </a:lnSpc>
            </a:pPr>
            <a:endParaRPr lang="en-US" sz="2787" u="none" strike="noStrike" dirty="0">
              <a:solidFill>
                <a:srgbClr val="171A59"/>
              </a:solidFill>
              <a:latin typeface="Montserrat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36679" y="525276"/>
            <a:ext cx="3474569" cy="524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7"/>
              </a:lnSpc>
              <a:spcBef>
                <a:spcPct val="0"/>
              </a:spcBef>
            </a:pPr>
            <a:r>
              <a:rPr lang="en-US" sz="3771" dirty="0">
                <a:solidFill>
                  <a:srgbClr val="171A59"/>
                </a:solidFill>
                <a:latin typeface="Candal"/>
              </a:rPr>
              <a:t>PRICARE 2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37905" y="434660"/>
            <a:ext cx="4814887" cy="102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7"/>
              </a:lnSpc>
              <a:spcBef>
                <a:spcPct val="0"/>
              </a:spcBef>
            </a:pPr>
            <a:r>
              <a:rPr lang="en-US" sz="3771" dirty="0">
                <a:solidFill>
                  <a:srgbClr val="171A59"/>
                </a:solidFill>
                <a:latin typeface="Candal"/>
              </a:rPr>
              <a:t>PRICARE INTEGRATION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64676" y="1712116"/>
            <a:ext cx="5520773" cy="5055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171A59"/>
                </a:solidFill>
                <a:latin typeface="Canva Sans" panose="020B0604020202020204" charset="0"/>
              </a:rPr>
              <a:t>Aim:</a:t>
            </a:r>
          </a:p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750" dirty="0">
                <a:solidFill>
                  <a:srgbClr val="171A59"/>
                </a:solidFill>
                <a:latin typeface="Canva Sans"/>
              </a:rPr>
              <a:t>Scale-up CM in primary care for people with complex needs and generate new findings on scale up. </a:t>
            </a:r>
            <a:endParaRPr lang="en-US" sz="2750" dirty="0">
              <a:solidFill>
                <a:srgbClr val="171A59"/>
              </a:solidFill>
              <a:latin typeface="Canva Sans" panose="020B0604020202020204" charset="0"/>
            </a:endParaRPr>
          </a:p>
          <a:p>
            <a:pPr>
              <a:lnSpc>
                <a:spcPts val="3639"/>
              </a:lnSpc>
              <a:spcBef>
                <a:spcPct val="0"/>
              </a:spcBef>
            </a:pPr>
            <a:endParaRPr lang="en-US" sz="2799" dirty="0">
              <a:solidFill>
                <a:srgbClr val="171A59"/>
              </a:solidFill>
              <a:latin typeface="Canva Sans" panose="020B0604020202020204" charset="0"/>
            </a:endParaRPr>
          </a:p>
          <a:p>
            <a:pPr marL="604516" lvl="1" indent="-302258">
              <a:lnSpc>
                <a:spcPts val="3639"/>
              </a:lnSpc>
              <a:buFont typeface="Arial"/>
              <a:buChar char="•"/>
            </a:pPr>
            <a:endParaRPr lang="en-US" sz="2799" dirty="0">
              <a:solidFill>
                <a:srgbClr val="171A59"/>
              </a:solidFill>
              <a:latin typeface="Canva Sans" panose="020B0604020202020204" charset="0"/>
            </a:endParaRPr>
          </a:p>
          <a:p>
            <a:pPr marL="302260" lvl="1">
              <a:lnSpc>
                <a:spcPts val="3639"/>
              </a:lnSpc>
            </a:pPr>
            <a:endParaRPr lang="en-US" sz="2750" dirty="0">
              <a:solidFill>
                <a:srgbClr val="171A59"/>
              </a:solidFill>
              <a:latin typeface="Canva Sans"/>
            </a:endParaRPr>
          </a:p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171A59"/>
                </a:solidFill>
                <a:latin typeface="Canva Sans" panose="020B0604020202020204" charset="0"/>
              </a:rPr>
              <a:t>Jurisdictions involved: </a:t>
            </a:r>
          </a:p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799" dirty="0">
                <a:solidFill>
                  <a:srgbClr val="171A59"/>
                </a:solidFill>
                <a:latin typeface="Canva Sans" panose="020B0604020202020204" charset="0"/>
              </a:rPr>
              <a:t>Quebec, New Brunswick, and Nova Scotia</a:t>
            </a: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A3502B0D-C14F-FA9C-F479-91985E76C148}"/>
              </a:ext>
            </a:extLst>
          </p:cNvPr>
          <p:cNvSpPr/>
          <p:nvPr/>
        </p:nvSpPr>
        <p:spPr>
          <a:xfrm>
            <a:off x="7391400" y="6302027"/>
            <a:ext cx="10394049" cy="3935586"/>
          </a:xfrm>
          <a:custGeom>
            <a:avLst/>
            <a:gdLst/>
            <a:ahLst/>
            <a:cxnLst/>
            <a:rect l="l" t="t" r="r" b="b"/>
            <a:pathLst>
              <a:path w="7315200" h="3886200">
                <a:moveTo>
                  <a:pt x="0" y="0"/>
                </a:moveTo>
                <a:lnTo>
                  <a:pt x="7315200" y="0"/>
                </a:lnTo>
                <a:lnTo>
                  <a:pt x="7315200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602" y="-495300"/>
            <a:ext cx="19053204" cy="11656614"/>
          </a:xfrm>
          <a:custGeom>
            <a:avLst/>
            <a:gdLst/>
            <a:ahLst/>
            <a:cxnLst/>
            <a:rect l="l" t="t" r="r" b="b"/>
            <a:pathLst>
              <a:path w="20457990" h="14474028">
                <a:moveTo>
                  <a:pt x="0" y="0"/>
                </a:moveTo>
                <a:lnTo>
                  <a:pt x="20457991" y="0"/>
                </a:lnTo>
                <a:lnTo>
                  <a:pt x="20457991" y="14474028"/>
                </a:lnTo>
                <a:lnTo>
                  <a:pt x="0" y="14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 sz="4000" dirty="0"/>
          </a:p>
        </p:txBody>
      </p:sp>
      <p:sp>
        <p:nvSpPr>
          <p:cNvPr id="3" name="TextBox 3"/>
          <p:cNvSpPr txBox="1"/>
          <p:nvPr/>
        </p:nvSpPr>
        <p:spPr>
          <a:xfrm>
            <a:off x="2057400" y="3897737"/>
            <a:ext cx="14935200" cy="1288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35"/>
              </a:lnSpc>
              <a:spcBef>
                <a:spcPct val="0"/>
              </a:spcBef>
            </a:pPr>
            <a:r>
              <a:rPr lang="en-US" sz="20000" b="1" dirty="0">
                <a:solidFill>
                  <a:srgbClr val="FFFEF7"/>
                </a:solidFill>
                <a:latin typeface="Candal"/>
              </a:rPr>
              <a:t>PriCARE 1 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DE3E9E6-27BB-66FD-FC7E-F0D187B8786F}"/>
              </a:ext>
            </a:extLst>
          </p:cNvPr>
          <p:cNvSpPr txBox="1"/>
          <p:nvPr/>
        </p:nvSpPr>
        <p:spPr>
          <a:xfrm>
            <a:off x="504701" y="3490356"/>
            <a:ext cx="9949544" cy="908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235"/>
              </a:lnSpc>
              <a:spcBef>
                <a:spcPct val="0"/>
              </a:spcBef>
            </a:pPr>
            <a:endParaRPr lang="en-US" sz="4800" dirty="0">
              <a:solidFill>
                <a:srgbClr val="FFFEF7"/>
              </a:solidFill>
              <a:latin typeface="Candal"/>
            </a:endParaRPr>
          </a:p>
        </p:txBody>
      </p:sp>
    </p:spTree>
    <p:extLst>
      <p:ext uri="{BB962C8B-B14F-4D97-AF65-F5344CB8AC3E}">
        <p14:creationId xmlns:p14="http://schemas.microsoft.com/office/powerpoint/2010/main" val="1773037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4847" y="1782443"/>
            <a:ext cx="7951948" cy="7316709"/>
          </a:xfrm>
          <a:custGeom>
            <a:avLst/>
            <a:gdLst/>
            <a:ahLst/>
            <a:cxnLst/>
            <a:rect l="l" t="t" r="r" b="b"/>
            <a:pathLst>
              <a:path w="9212379" h="7807492">
                <a:moveTo>
                  <a:pt x="0" y="0"/>
                </a:moveTo>
                <a:lnTo>
                  <a:pt x="9212379" y="0"/>
                </a:lnTo>
                <a:lnTo>
                  <a:pt x="9212379" y="7807491"/>
                </a:lnTo>
                <a:lnTo>
                  <a:pt x="0" y="7807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3" name="Freeform 3"/>
          <p:cNvSpPr/>
          <p:nvPr/>
        </p:nvSpPr>
        <p:spPr>
          <a:xfrm>
            <a:off x="10984032" y="7215704"/>
            <a:ext cx="579813" cy="487043"/>
          </a:xfrm>
          <a:custGeom>
            <a:avLst/>
            <a:gdLst/>
            <a:ahLst/>
            <a:cxnLst/>
            <a:rect l="l" t="t" r="r" b="b"/>
            <a:pathLst>
              <a:path w="579813" h="487043">
                <a:moveTo>
                  <a:pt x="0" y="0"/>
                </a:moveTo>
                <a:lnTo>
                  <a:pt x="579812" y="0"/>
                </a:lnTo>
                <a:lnTo>
                  <a:pt x="579812" y="487043"/>
                </a:lnTo>
                <a:lnTo>
                  <a:pt x="0" y="487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5253490" y="7348695"/>
            <a:ext cx="587449" cy="493457"/>
          </a:xfrm>
          <a:custGeom>
            <a:avLst/>
            <a:gdLst/>
            <a:ahLst/>
            <a:cxnLst/>
            <a:rect l="l" t="t" r="r" b="b"/>
            <a:pathLst>
              <a:path w="587449" h="493457">
                <a:moveTo>
                  <a:pt x="0" y="0"/>
                </a:moveTo>
                <a:lnTo>
                  <a:pt x="587449" y="0"/>
                </a:lnTo>
                <a:lnTo>
                  <a:pt x="587449" y="493457"/>
                </a:lnTo>
                <a:lnTo>
                  <a:pt x="0" y="4934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5923092" y="7133356"/>
            <a:ext cx="579813" cy="487043"/>
          </a:xfrm>
          <a:custGeom>
            <a:avLst/>
            <a:gdLst/>
            <a:ahLst/>
            <a:cxnLst/>
            <a:rect l="l" t="t" r="r" b="b"/>
            <a:pathLst>
              <a:path w="579813" h="487043">
                <a:moveTo>
                  <a:pt x="0" y="0"/>
                </a:moveTo>
                <a:lnTo>
                  <a:pt x="579812" y="0"/>
                </a:lnTo>
                <a:lnTo>
                  <a:pt x="579812" y="487043"/>
                </a:lnTo>
                <a:lnTo>
                  <a:pt x="0" y="487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5237515" y="5865733"/>
            <a:ext cx="579813" cy="487043"/>
          </a:xfrm>
          <a:custGeom>
            <a:avLst/>
            <a:gdLst/>
            <a:ahLst/>
            <a:cxnLst/>
            <a:rect l="l" t="t" r="r" b="b"/>
            <a:pathLst>
              <a:path w="579813" h="487043">
                <a:moveTo>
                  <a:pt x="0" y="0"/>
                </a:moveTo>
                <a:lnTo>
                  <a:pt x="579812" y="0"/>
                </a:lnTo>
                <a:lnTo>
                  <a:pt x="579812" y="487042"/>
                </a:lnTo>
                <a:lnTo>
                  <a:pt x="0" y="487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3661423" y="5489806"/>
            <a:ext cx="579813" cy="487043"/>
          </a:xfrm>
          <a:custGeom>
            <a:avLst/>
            <a:gdLst/>
            <a:ahLst/>
            <a:cxnLst/>
            <a:rect l="l" t="t" r="r" b="b"/>
            <a:pathLst>
              <a:path w="579813" h="487043">
                <a:moveTo>
                  <a:pt x="0" y="0"/>
                </a:moveTo>
                <a:lnTo>
                  <a:pt x="579812" y="0"/>
                </a:lnTo>
                <a:lnTo>
                  <a:pt x="579812" y="487043"/>
                </a:lnTo>
                <a:lnTo>
                  <a:pt x="0" y="487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4013273" y="4256970"/>
            <a:ext cx="799410" cy="1442391"/>
          </a:xfrm>
          <a:custGeom>
            <a:avLst/>
            <a:gdLst/>
            <a:ahLst/>
            <a:cxnLst/>
            <a:rect l="l" t="t" r="r" b="b"/>
            <a:pathLst>
              <a:path w="1736013" h="1228960">
                <a:moveTo>
                  <a:pt x="0" y="0"/>
                </a:moveTo>
                <a:lnTo>
                  <a:pt x="1736013" y="0"/>
                </a:lnTo>
                <a:lnTo>
                  <a:pt x="1736013" y="1228960"/>
                </a:lnTo>
                <a:lnTo>
                  <a:pt x="0" y="1228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13661423" y="3691048"/>
            <a:ext cx="2200642" cy="576867"/>
          </a:xfrm>
          <a:custGeom>
            <a:avLst/>
            <a:gdLst/>
            <a:ahLst/>
            <a:cxnLst/>
            <a:rect l="l" t="t" r="r" b="b"/>
            <a:pathLst>
              <a:path w="2200642" h="576867">
                <a:moveTo>
                  <a:pt x="0" y="0"/>
                </a:moveTo>
                <a:lnTo>
                  <a:pt x="2200641" y="0"/>
                </a:lnTo>
                <a:lnTo>
                  <a:pt x="2200641" y="576867"/>
                </a:lnTo>
                <a:lnTo>
                  <a:pt x="0" y="5768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6277110" y="4128939"/>
            <a:ext cx="1865622" cy="849226"/>
          </a:xfrm>
          <a:custGeom>
            <a:avLst/>
            <a:gdLst/>
            <a:ahLst/>
            <a:cxnLst/>
            <a:rect l="l" t="t" r="r" b="b"/>
            <a:pathLst>
              <a:path w="1865622" h="849226">
                <a:moveTo>
                  <a:pt x="0" y="0"/>
                </a:moveTo>
                <a:lnTo>
                  <a:pt x="1865622" y="0"/>
                </a:lnTo>
                <a:lnTo>
                  <a:pt x="1865622" y="849226"/>
                </a:lnTo>
                <a:lnTo>
                  <a:pt x="0" y="8492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15719608" y="4978164"/>
            <a:ext cx="1028294" cy="1037117"/>
          </a:xfrm>
          <a:custGeom>
            <a:avLst/>
            <a:gdLst/>
            <a:ahLst/>
            <a:cxnLst/>
            <a:rect l="l" t="t" r="r" b="b"/>
            <a:pathLst>
              <a:path w="1355746" h="959761">
                <a:moveTo>
                  <a:pt x="0" y="0"/>
                </a:moveTo>
                <a:lnTo>
                  <a:pt x="1355746" y="0"/>
                </a:lnTo>
                <a:lnTo>
                  <a:pt x="1355746" y="959760"/>
                </a:lnTo>
                <a:lnTo>
                  <a:pt x="0" y="9597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16426889" y="6699652"/>
            <a:ext cx="579813" cy="647366"/>
          </a:xfrm>
          <a:custGeom>
            <a:avLst/>
            <a:gdLst/>
            <a:ahLst/>
            <a:cxnLst/>
            <a:rect l="l" t="t" r="r" b="b"/>
            <a:pathLst>
              <a:path w="617788" h="437345">
                <a:moveTo>
                  <a:pt x="0" y="0"/>
                </a:moveTo>
                <a:lnTo>
                  <a:pt x="617788" y="0"/>
                </a:lnTo>
                <a:lnTo>
                  <a:pt x="617788" y="437345"/>
                </a:lnTo>
                <a:lnTo>
                  <a:pt x="0" y="4373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13" name="Freeform 13"/>
          <p:cNvSpPr/>
          <p:nvPr/>
        </p:nvSpPr>
        <p:spPr>
          <a:xfrm>
            <a:off x="16233755" y="6270690"/>
            <a:ext cx="2003222" cy="576867"/>
          </a:xfrm>
          <a:custGeom>
            <a:avLst/>
            <a:gdLst/>
            <a:ahLst/>
            <a:cxnLst/>
            <a:rect l="l" t="t" r="r" b="b"/>
            <a:pathLst>
              <a:path w="2346680" h="595865">
                <a:moveTo>
                  <a:pt x="0" y="0"/>
                </a:moveTo>
                <a:lnTo>
                  <a:pt x="2346680" y="0"/>
                </a:lnTo>
                <a:lnTo>
                  <a:pt x="2346680" y="595865"/>
                </a:lnTo>
                <a:lnTo>
                  <a:pt x="0" y="5958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>
            <a:off x="15187813" y="7627178"/>
            <a:ext cx="402806" cy="838494"/>
          </a:xfrm>
          <a:custGeom>
            <a:avLst/>
            <a:gdLst/>
            <a:ahLst/>
            <a:cxnLst/>
            <a:rect l="l" t="t" r="r" b="b"/>
            <a:pathLst>
              <a:path w="402806" h="838494">
                <a:moveTo>
                  <a:pt x="0" y="0"/>
                </a:moveTo>
                <a:lnTo>
                  <a:pt x="402806" y="0"/>
                </a:lnTo>
                <a:lnTo>
                  <a:pt x="402806" y="838493"/>
                </a:lnTo>
                <a:lnTo>
                  <a:pt x="0" y="838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Freeform 15"/>
          <p:cNvSpPr/>
          <p:nvPr/>
        </p:nvSpPr>
        <p:spPr>
          <a:xfrm>
            <a:off x="14346889" y="8482897"/>
            <a:ext cx="2050371" cy="601739"/>
          </a:xfrm>
          <a:custGeom>
            <a:avLst/>
            <a:gdLst/>
            <a:ahLst/>
            <a:cxnLst/>
            <a:rect l="l" t="t" r="r" b="b"/>
            <a:pathLst>
              <a:path w="2050371" h="601739">
                <a:moveTo>
                  <a:pt x="0" y="0"/>
                </a:moveTo>
                <a:lnTo>
                  <a:pt x="2050371" y="0"/>
                </a:lnTo>
                <a:lnTo>
                  <a:pt x="2050371" y="601739"/>
                </a:lnTo>
                <a:lnTo>
                  <a:pt x="0" y="601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Freeform 16"/>
          <p:cNvSpPr/>
          <p:nvPr/>
        </p:nvSpPr>
        <p:spPr>
          <a:xfrm>
            <a:off x="10038763" y="8431682"/>
            <a:ext cx="2205838" cy="647366"/>
          </a:xfrm>
          <a:custGeom>
            <a:avLst/>
            <a:gdLst/>
            <a:ahLst/>
            <a:cxnLst/>
            <a:rect l="l" t="t" r="r" b="b"/>
            <a:pathLst>
              <a:path w="2205838" h="647366">
                <a:moveTo>
                  <a:pt x="0" y="0"/>
                </a:moveTo>
                <a:lnTo>
                  <a:pt x="2205838" y="0"/>
                </a:lnTo>
                <a:lnTo>
                  <a:pt x="2205838" y="647366"/>
                </a:lnTo>
                <a:lnTo>
                  <a:pt x="0" y="6473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/>
          <p:cNvSpPr txBox="1"/>
          <p:nvPr/>
        </p:nvSpPr>
        <p:spPr>
          <a:xfrm>
            <a:off x="364683" y="699929"/>
            <a:ext cx="10716122" cy="73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97"/>
              </a:lnSpc>
              <a:spcBef>
                <a:spcPct val="0"/>
              </a:spcBef>
            </a:pPr>
            <a:r>
              <a:rPr lang="en-US" sz="5375" b="1" dirty="0">
                <a:solidFill>
                  <a:srgbClr val="171A59"/>
                </a:solidFill>
                <a:latin typeface="Candal" panose="020B0604020202020204" charset="0"/>
              </a:rPr>
              <a:t>What have we done so far?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0516" y="2636897"/>
            <a:ext cx="7236367" cy="4889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4791" lvl="1" indent="-457200">
              <a:lnSpc>
                <a:spcPts val="4784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171A59"/>
                </a:solidFill>
                <a:latin typeface="Canva Sans" panose="020B0604020202020204" charset="0"/>
              </a:rPr>
              <a:t>CM was implemented in primary care clinics in various provinces. </a:t>
            </a:r>
          </a:p>
          <a:p>
            <a:pPr marL="794385" lvl="1" indent="-457200">
              <a:lnSpc>
                <a:spcPts val="4784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171A59"/>
                </a:solidFill>
                <a:latin typeface="Canva Sans" panose="020B0604020202020204" charset="0"/>
              </a:rPr>
              <a:t>Implementation analysis was conducted.</a:t>
            </a:r>
            <a:endParaRPr lang="en-US" sz="3600">
              <a:solidFill>
                <a:srgbClr val="171A59"/>
              </a:solidFill>
              <a:latin typeface="Canva Sans" panose="020B0604020202020204" charset="0"/>
            </a:endParaRPr>
          </a:p>
          <a:p>
            <a:pPr marL="794385" lvl="1" indent="-457200">
              <a:lnSpc>
                <a:spcPts val="4784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171A59"/>
                </a:solidFill>
                <a:latin typeface="Canva Sans"/>
              </a:rPr>
              <a:t>Realist evaluation of case management was conducted. </a:t>
            </a:r>
            <a:endParaRPr lang="en-US" sz="3600" dirty="0">
              <a:solidFill>
                <a:srgbClr val="171A59"/>
              </a:solidFill>
              <a:latin typeface="Canva Sans" panose="020B060402020202020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868871" y="7620399"/>
            <a:ext cx="211934" cy="1060247"/>
          </a:xfrm>
          <a:custGeom>
            <a:avLst/>
            <a:gdLst/>
            <a:ahLst/>
            <a:cxnLst/>
            <a:rect l="l" t="t" r="r" b="b"/>
            <a:pathLst>
              <a:path w="402806" h="838494">
                <a:moveTo>
                  <a:pt x="0" y="0"/>
                </a:moveTo>
                <a:lnTo>
                  <a:pt x="402806" y="0"/>
                </a:lnTo>
                <a:lnTo>
                  <a:pt x="402806" y="838493"/>
                </a:lnTo>
                <a:lnTo>
                  <a:pt x="0" y="838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3CED24CB-9C1B-0DF6-D3F7-FA7249E19CF9}"/>
              </a:ext>
            </a:extLst>
          </p:cNvPr>
          <p:cNvSpPr txBox="1"/>
          <p:nvPr/>
        </p:nvSpPr>
        <p:spPr>
          <a:xfrm>
            <a:off x="774437" y="2468344"/>
            <a:ext cx="10716122" cy="648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7"/>
              </a:lnSpc>
              <a:spcBef>
                <a:spcPct val="0"/>
              </a:spcBef>
            </a:pPr>
            <a:endParaRPr lang="en-US" sz="4000" b="1" dirty="0">
              <a:solidFill>
                <a:srgbClr val="171A59"/>
              </a:solidFill>
              <a:latin typeface="Candal" panose="020B060402020202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364683" y="699929"/>
            <a:ext cx="10716122" cy="73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97"/>
              </a:lnSpc>
              <a:spcBef>
                <a:spcPct val="0"/>
              </a:spcBef>
            </a:pPr>
            <a:r>
              <a:rPr lang="en-US" sz="5375" dirty="0">
                <a:solidFill>
                  <a:srgbClr val="171A59"/>
                </a:solidFill>
                <a:latin typeface="Candal"/>
              </a:rPr>
              <a:t>Realist evaluation: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4682" y="1941591"/>
            <a:ext cx="16399318" cy="3512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050" lvl="1" indent="-457200">
              <a:lnSpc>
                <a:spcPts val="4594"/>
              </a:lnSpc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171A59"/>
                </a:solidFill>
                <a:latin typeface="Canva Sans"/>
              </a:rPr>
              <a:t>Realist evaluation was conducted to evaluate the intervention and refine the program theory to inform how case management works, for whom and under what circumstances.</a:t>
            </a:r>
            <a:endParaRPr lang="en-US" dirty="0">
              <a:latin typeface="Canva Sans"/>
            </a:endParaRPr>
          </a:p>
          <a:p>
            <a:pPr marL="648321" lvl="1" indent="-324161">
              <a:lnSpc>
                <a:spcPts val="4594"/>
              </a:lnSpc>
              <a:buFont typeface="Wingdings" panose="05000000000000000000" pitchFamily="2" charset="2"/>
              <a:buChar char="q"/>
            </a:pPr>
            <a:r>
              <a:rPr lang="en-US" sz="3000" b="0" i="0" u="none" strike="noStrike" dirty="0">
                <a:solidFill>
                  <a:srgbClr val="1A3455"/>
                </a:solidFill>
                <a:effectLst/>
                <a:latin typeface="Canva Sans" panose="020B0604020202020204" charset="0"/>
              </a:rPr>
              <a:t>  </a:t>
            </a:r>
            <a:r>
              <a:rPr lang="en-US" sz="3000" dirty="0">
                <a:solidFill>
                  <a:srgbClr val="1A3455"/>
                </a:solidFill>
                <a:latin typeface="Canva Sans" panose="020B0604020202020204" charset="0"/>
              </a:rPr>
              <a:t>I</a:t>
            </a:r>
            <a:r>
              <a:rPr lang="en-US" sz="3000" b="0" i="0" u="none" strike="noStrike" dirty="0">
                <a:solidFill>
                  <a:srgbClr val="1A3455"/>
                </a:solidFill>
                <a:effectLst/>
                <a:latin typeface="Canva Sans" panose="020B0604020202020204" charset="0"/>
              </a:rPr>
              <a:t>ndividual interviews (n=27) and focus group (n=1) with </a:t>
            </a:r>
            <a:r>
              <a:rPr lang="en-US" sz="3000" dirty="0">
                <a:solidFill>
                  <a:srgbClr val="1A3455"/>
                </a:solidFill>
                <a:latin typeface="Canva Sans" panose="020B0604020202020204" charset="0"/>
              </a:rPr>
              <a:t>3</a:t>
            </a:r>
            <a:r>
              <a:rPr lang="en-US" sz="3000" b="0" i="0" u="none" strike="noStrike" dirty="0">
                <a:solidFill>
                  <a:srgbClr val="1A3455"/>
                </a:solidFill>
                <a:effectLst/>
                <a:latin typeface="Canva Sans" panose="020B0604020202020204" charset="0"/>
              </a:rPr>
              <a:t> providers</a:t>
            </a:r>
            <a:r>
              <a:rPr lang="en-US" sz="3000" dirty="0">
                <a:solidFill>
                  <a:srgbClr val="1A3455"/>
                </a:solidFill>
                <a:latin typeface="Canva Sans" panose="020B0604020202020204" charset="0"/>
              </a:rPr>
              <a:t>.</a:t>
            </a:r>
          </a:p>
          <a:p>
            <a:pPr marL="647700" lvl="1" indent="-323850">
              <a:lnSpc>
                <a:spcPts val="4594"/>
              </a:lnSpc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1A3455"/>
                </a:solidFill>
                <a:latin typeface="Canva Sans"/>
              </a:rPr>
              <a:t>  Data</a:t>
            </a:r>
            <a:r>
              <a:rPr lang="en-US" sz="3000" b="0" i="0" u="none" strike="noStrike" dirty="0">
                <a:solidFill>
                  <a:srgbClr val="1A3455"/>
                </a:solidFill>
                <a:effectLst/>
                <a:latin typeface="Canva Sans"/>
              </a:rPr>
              <a:t> from Quebec, Newfoundland and Labrador, Nova Scotia and New Brunswick.</a:t>
            </a:r>
            <a:r>
              <a:rPr lang="en-US" sz="3000" dirty="0">
                <a:solidFill>
                  <a:srgbClr val="1A3455"/>
                </a:solidFill>
                <a:latin typeface="Canva Sans"/>
              </a:rPr>
              <a:t> </a:t>
            </a:r>
            <a:endParaRPr lang="en-US" sz="3000" dirty="0">
              <a:solidFill>
                <a:srgbClr val="171A59"/>
              </a:solidFill>
              <a:latin typeface="Canva Sans" panose="020B0604020202020204" charset="0"/>
            </a:endParaRPr>
          </a:p>
          <a:p>
            <a:pPr marL="675181" lvl="1" indent="-337590">
              <a:lnSpc>
                <a:spcPts val="4784"/>
              </a:lnSpc>
              <a:buFont typeface="Arial"/>
              <a:buChar char="•"/>
            </a:pPr>
            <a:endParaRPr lang="en-US" sz="3002" dirty="0">
              <a:solidFill>
                <a:srgbClr val="171A59"/>
              </a:solidFill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0ECA220F-20B5-1249-BD13-CB40E20F7F4B}"/>
              </a:ext>
            </a:extLst>
          </p:cNvPr>
          <p:cNvSpPr/>
          <p:nvPr/>
        </p:nvSpPr>
        <p:spPr>
          <a:xfrm>
            <a:off x="13219665" y="6166757"/>
            <a:ext cx="5100992" cy="4114800"/>
          </a:xfrm>
          <a:custGeom>
            <a:avLst/>
            <a:gdLst/>
            <a:ahLst/>
            <a:cxnLst/>
            <a:rect l="l" t="t" r="r" b="b"/>
            <a:pathLst>
              <a:path w="5100992" h="4114800">
                <a:moveTo>
                  <a:pt x="0" y="0"/>
                </a:moveTo>
                <a:lnTo>
                  <a:pt x="5100991" y="0"/>
                </a:lnTo>
                <a:lnTo>
                  <a:pt x="5100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0C7D97-9AF1-9023-064A-643D5E505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510" y="5452407"/>
            <a:ext cx="7185427" cy="444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2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533400" y="65965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7138" tIns="68550" rIns="137138" bIns="68550" rtlCol="0" anchor="ctr" anchorCtr="0"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CA" dirty="0">
                <a:solidFill>
                  <a:schemeClr val="tx2"/>
                </a:solidFill>
                <a:latin typeface="Candal" panose="020B0604020202020204" charset="0"/>
              </a:rPr>
              <a:t>CMO Configuration:</a:t>
            </a:r>
            <a:endParaRPr dirty="0">
              <a:solidFill>
                <a:schemeClr val="tx2"/>
              </a:solidFill>
              <a:latin typeface="Candal" panose="020B0604020202020204" charset="0"/>
            </a:endParaRPr>
          </a:p>
        </p:txBody>
      </p:sp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9935" y="4874789"/>
            <a:ext cx="4343777" cy="88704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 txBox="1"/>
          <p:nvPr/>
        </p:nvSpPr>
        <p:spPr>
          <a:xfrm>
            <a:off x="9844875" y="3809906"/>
            <a:ext cx="4379802" cy="290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50" rIns="0" bIns="68550" anchor="t" anchorCtr="0">
            <a:spAutoFit/>
          </a:bodyPr>
          <a:lstStyle/>
          <a:p>
            <a:r>
              <a:rPr lang="en-CA" sz="3000" b="1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MECHANISM (M)</a:t>
            </a:r>
            <a:endParaRPr sz="2700"/>
          </a:p>
          <a:p>
            <a:r>
              <a:rPr lang="en-CA"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Reasoning, attitudes and behaviors of the various actors in relation to the program, that triggered the outcome</a:t>
            </a:r>
            <a:endParaRPr sz="3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0"/>
          <p:cNvSpPr txBox="1"/>
          <p:nvPr/>
        </p:nvSpPr>
        <p:spPr>
          <a:xfrm>
            <a:off x="6949193" y="7715188"/>
            <a:ext cx="6544689" cy="152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50" rIns="0" bIns="68550" anchor="t" anchorCtr="0">
            <a:spAutoFit/>
          </a:bodyPr>
          <a:lstStyle/>
          <a:p>
            <a:r>
              <a:rPr lang="en-CA" sz="3000" b="1">
                <a:solidFill>
                  <a:srgbClr val="CC370B"/>
                </a:solidFill>
                <a:latin typeface="Trebuchet MS"/>
                <a:ea typeface="Trebuchet MS"/>
                <a:cs typeface="Trebuchet MS"/>
                <a:sym typeface="Trebuchet MS"/>
              </a:rPr>
              <a:t>OUTCOME (O)</a:t>
            </a:r>
            <a:endParaRPr sz="2700"/>
          </a:p>
          <a:p>
            <a:r>
              <a:rPr lang="en-CA"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Impact of the relationship between the context and the mechanism </a:t>
            </a:r>
            <a:endParaRPr sz="2700"/>
          </a:p>
        </p:txBody>
      </p:sp>
      <p:sp>
        <p:nvSpPr>
          <p:cNvPr id="160" name="Google Shape;160;p10"/>
          <p:cNvSpPr txBox="1"/>
          <p:nvPr/>
        </p:nvSpPr>
        <p:spPr>
          <a:xfrm>
            <a:off x="11205083" y="9758920"/>
            <a:ext cx="70681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200" rIns="76200" bIns="76200" anchor="ctr" anchorCtr="0">
            <a:spAutoFit/>
          </a:bodyPr>
          <a:lstStyle/>
          <a:p>
            <a:pPr marL="800100" lvl="1"/>
            <a:r>
              <a:rPr lang="en-CA" sz="2400">
                <a:solidFill>
                  <a:schemeClr val="accent6"/>
                </a:solidFill>
                <a:latin typeface="Trebuchet MS"/>
                <a:ea typeface="Trebuchet MS"/>
                <a:cs typeface="Trebuchet MS"/>
                <a:sym typeface="Trebuchet MS"/>
              </a:rPr>
              <a:t>Figure adapted from Pawson and Tilley, 1997</a:t>
            </a:r>
            <a:endParaRPr sz="2400">
              <a:solidFill>
                <a:schemeClr val="accent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1711362" y="2300678"/>
            <a:ext cx="5643780" cy="5216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50" rIns="0" bIns="68550" anchor="t" anchorCtr="0">
            <a:spAutoFit/>
          </a:bodyPr>
          <a:lstStyle/>
          <a:p>
            <a:r>
              <a:rPr lang="en-CA" sz="3000" b="1" dirty="0">
                <a:solidFill>
                  <a:srgbClr val="FF9900"/>
                </a:solidFill>
                <a:latin typeface="Trebuchet MS"/>
                <a:ea typeface="Trebuchet MS"/>
                <a:cs typeface="Trebuchet MS"/>
                <a:sym typeface="Trebuchet MS"/>
              </a:rPr>
              <a:t>CONTEXT (C)</a:t>
            </a:r>
            <a:endParaRPr sz="2700" dirty="0"/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Background of the program</a:t>
            </a:r>
            <a:endParaRPr sz="2700" dirty="0"/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that triggered the</a:t>
            </a:r>
            <a:endParaRPr sz="2700" dirty="0"/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mechanism: Informants’</a:t>
            </a:r>
            <a:endParaRPr sz="2700" dirty="0">
              <a:solidFill>
                <a:schemeClr val="dk2"/>
              </a:solidFill>
            </a:endParaRPr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characteristics,</a:t>
            </a:r>
            <a:endParaRPr sz="2700" dirty="0"/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Interpersonal</a:t>
            </a:r>
            <a:endParaRPr sz="2700" dirty="0"/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relationships,</a:t>
            </a:r>
            <a:endParaRPr sz="2700" dirty="0"/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social, economic</a:t>
            </a:r>
            <a:endParaRPr sz="2700" dirty="0"/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and political</a:t>
            </a:r>
            <a:endParaRPr sz="2700" dirty="0"/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contexts and</a:t>
            </a:r>
            <a:endParaRPr sz="2700" dirty="0"/>
          </a:p>
          <a:p>
            <a:r>
              <a:rPr lang="en-CA" sz="3000" dirty="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structures </a:t>
            </a:r>
            <a:endParaRPr sz="3000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62" name="Google Shape;162;p10"/>
          <p:cNvCxnSpPr/>
          <p:nvPr/>
        </p:nvCxnSpPr>
        <p:spPr>
          <a:xfrm>
            <a:off x="6665390" y="7715187"/>
            <a:ext cx="7751195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63" name="Google Shape;163;p10"/>
          <p:cNvCxnSpPr/>
          <p:nvPr/>
        </p:nvCxnSpPr>
        <p:spPr>
          <a:xfrm>
            <a:off x="9671888" y="2983684"/>
            <a:ext cx="0" cy="476576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64" name="Google Shape;164;p10"/>
          <p:cNvSpPr/>
          <p:nvPr/>
        </p:nvSpPr>
        <p:spPr>
          <a:xfrm>
            <a:off x="4821537" y="2639268"/>
            <a:ext cx="10800000" cy="7290000"/>
          </a:xfrm>
          <a:prstGeom prst="ellipse">
            <a:avLst/>
          </a:prstGeom>
          <a:noFill/>
          <a:ln w="222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CDF8E8C662AB49AAB58397D9333A31" ma:contentTypeVersion="19" ma:contentTypeDescription="Crée un document." ma:contentTypeScope="" ma:versionID="08e8fb0da4cf59b10976c9dc382d930b">
  <xsd:schema xmlns:xsd="http://www.w3.org/2001/XMLSchema" xmlns:xs="http://www.w3.org/2001/XMLSchema" xmlns:p="http://schemas.microsoft.com/office/2006/metadata/properties" xmlns:ns2="c8bacede-7c2f-4666-adef-dc93abc31d21" xmlns:ns3="19049209-a51e-429b-bd65-414e5ec2d459" targetNamespace="http://schemas.microsoft.com/office/2006/metadata/properties" ma:root="true" ma:fieldsID="3d81f586cfd1d56fed03860314a8b6d9" ns2:_="" ns3:_="">
    <xsd:import namespace="c8bacede-7c2f-4666-adef-dc93abc31d21"/>
    <xsd:import namespace="19049209-a51e-429b-bd65-414e5ec2d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acede-7c2f-4666-adef-dc93abc31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État de validation" ma:internalName="_x00c9_tat_x0020_de_x0020_validation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049209-a51e-429b-bd65-414e5ec2d45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27581ed-eb78-4a19-92b6-4118413287a8}" ma:internalName="TaxCatchAll" ma:showField="CatchAllData" ma:web="19049209-a51e-429b-bd65-414e5ec2d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7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bacede-7c2f-4666-adef-dc93abc31d21">
      <Terms xmlns="http://schemas.microsoft.com/office/infopath/2007/PartnerControls"/>
    </lcf76f155ced4ddcb4097134ff3c332f>
    <TaxCatchAll xmlns="19049209-a51e-429b-bd65-414e5ec2d459" xsi:nil="true"/>
    <_Flow_SignoffStatus xmlns="c8bacede-7c2f-4666-adef-dc93abc31d21" xsi:nil="true"/>
  </documentManagement>
</p:properties>
</file>

<file path=customXml/itemProps1.xml><?xml version="1.0" encoding="utf-8"?>
<ds:datastoreItem xmlns:ds="http://schemas.openxmlformats.org/officeDocument/2006/customXml" ds:itemID="{87692705-4D79-4087-9FE8-84095AC711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1F6236-76D8-433C-AF69-B74AC5EB1255}"/>
</file>

<file path=customXml/itemProps3.xml><?xml version="1.0" encoding="utf-8"?>
<ds:datastoreItem xmlns:ds="http://schemas.openxmlformats.org/officeDocument/2006/customXml" ds:itemID="{E67D74A9-EC71-438D-A7EC-18E85508BF4F}">
  <ds:schemaRefs>
    <ds:schemaRef ds:uri="http://schemas.microsoft.com/office/2006/metadata/properties"/>
    <ds:schemaRef ds:uri="http://schemas.microsoft.com/office/infopath/2007/PartnerControls"/>
    <ds:schemaRef ds:uri="9175d742-5a65-4c01-a4c4-ea2ddb4e4d9d"/>
    <ds:schemaRef ds:uri="7963ad40-1644-4f7f-80db-bc8f3a3dc84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4785</TotalTime>
  <Words>921</Words>
  <Application>Microsoft Office PowerPoint</Application>
  <PresentationFormat>Custom</PresentationFormat>
  <Paragraphs>170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Montserrat Light</vt:lpstr>
      <vt:lpstr>Arial</vt:lpstr>
      <vt:lpstr>Candal</vt:lpstr>
      <vt:lpstr>Trebuchet MS</vt:lpstr>
      <vt:lpstr>Wingdings</vt:lpstr>
      <vt:lpstr>Canva Sans Bold</vt:lpstr>
      <vt:lpstr>Canva Sans</vt:lpstr>
      <vt:lpstr>Montserrat 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CMO Configuration: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Illustrative Brainstorming Presentation</dc:title>
  <dc:creator>Charlotte Schwarz</dc:creator>
  <cp:lastModifiedBy>Charlotte Schwarz</cp:lastModifiedBy>
  <cp:revision>111</cp:revision>
  <dcterms:created xsi:type="dcterms:W3CDTF">2006-08-16T00:00:00Z</dcterms:created>
  <dcterms:modified xsi:type="dcterms:W3CDTF">2023-11-15T19:27:00Z</dcterms:modified>
  <dc:identifier>DAFzljhHkYk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0x010100C33D7938A4394C4BB05F80C87EB1588E</vt:lpwstr>
  </property>
  <property fmtid="{D5CDD505-2E9C-101B-9397-08002B2CF9AE}" pid="3" name="MediaServiceImageTags">
    <vt:lpwstr/>
  </property>
</Properties>
</file>