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772400" cy="10058400"/>
  <p:notesSz cx="7772400" cy="10058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3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3302" autoAdjust="0"/>
  </p:normalViewPr>
  <p:slideViewPr>
    <p:cSldViewPr>
      <p:cViewPr>
        <p:scale>
          <a:sx n="155" d="100"/>
          <a:sy n="155" d="100"/>
        </p:scale>
        <p:origin x="1512" y="-240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016558"/>
            <a:ext cx="7772400" cy="106832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3507688"/>
            <a:ext cx="7772400" cy="106832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7459967"/>
            <a:ext cx="7772400" cy="106832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0"/>
            <a:ext cx="7772400" cy="1059180"/>
          </a:xfrm>
          <a:custGeom>
            <a:avLst/>
            <a:gdLst/>
            <a:ahLst/>
            <a:cxnLst/>
            <a:rect l="l" t="t" r="r" b="b"/>
            <a:pathLst>
              <a:path w="7772400" h="1059180">
                <a:moveTo>
                  <a:pt x="7772400" y="0"/>
                </a:moveTo>
                <a:lnTo>
                  <a:pt x="0" y="0"/>
                </a:lnTo>
                <a:lnTo>
                  <a:pt x="0" y="1058976"/>
                </a:lnTo>
                <a:lnTo>
                  <a:pt x="7772400" y="1058976"/>
                </a:lnTo>
                <a:lnTo>
                  <a:pt x="7772400" y="0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1348952"/>
            <a:ext cx="1857375" cy="1915160"/>
          </a:xfrm>
          <a:custGeom>
            <a:avLst/>
            <a:gdLst/>
            <a:ahLst/>
            <a:cxnLst/>
            <a:rect l="l" t="t" r="r" b="b"/>
            <a:pathLst>
              <a:path w="1857375" h="1915160">
                <a:moveTo>
                  <a:pt x="1647579" y="0"/>
                </a:moveTo>
                <a:lnTo>
                  <a:pt x="0" y="0"/>
                </a:lnTo>
                <a:lnTo>
                  <a:pt x="0" y="1914842"/>
                </a:lnTo>
                <a:lnTo>
                  <a:pt x="1647579" y="1914842"/>
                </a:lnTo>
                <a:lnTo>
                  <a:pt x="1695618" y="1909309"/>
                </a:lnTo>
                <a:lnTo>
                  <a:pt x="1739717" y="1893547"/>
                </a:lnTo>
                <a:lnTo>
                  <a:pt x="1778618" y="1868814"/>
                </a:lnTo>
                <a:lnTo>
                  <a:pt x="1811064" y="1836369"/>
                </a:lnTo>
                <a:lnTo>
                  <a:pt x="1835796" y="1797468"/>
                </a:lnTo>
                <a:lnTo>
                  <a:pt x="1851558" y="1753369"/>
                </a:lnTo>
                <a:lnTo>
                  <a:pt x="1857091" y="1705330"/>
                </a:lnTo>
                <a:lnTo>
                  <a:pt x="1857091" y="209511"/>
                </a:lnTo>
                <a:lnTo>
                  <a:pt x="1851558" y="161472"/>
                </a:lnTo>
                <a:lnTo>
                  <a:pt x="1835796" y="117374"/>
                </a:lnTo>
                <a:lnTo>
                  <a:pt x="1811064" y="78473"/>
                </a:lnTo>
                <a:lnTo>
                  <a:pt x="1778618" y="46027"/>
                </a:lnTo>
                <a:lnTo>
                  <a:pt x="1739717" y="21295"/>
                </a:lnTo>
                <a:lnTo>
                  <a:pt x="1695618" y="5533"/>
                </a:lnTo>
                <a:lnTo>
                  <a:pt x="1647579" y="0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532844" y="3716121"/>
            <a:ext cx="2239645" cy="3508375"/>
          </a:xfrm>
          <a:custGeom>
            <a:avLst/>
            <a:gdLst/>
            <a:ahLst/>
            <a:cxnLst/>
            <a:rect l="l" t="t" r="r" b="b"/>
            <a:pathLst>
              <a:path w="2239645" h="3508375">
                <a:moveTo>
                  <a:pt x="2239543" y="0"/>
                </a:moveTo>
                <a:lnTo>
                  <a:pt x="381622" y="0"/>
                </a:lnTo>
                <a:lnTo>
                  <a:pt x="333578" y="5537"/>
                </a:lnTo>
                <a:lnTo>
                  <a:pt x="289483" y="21297"/>
                </a:lnTo>
                <a:lnTo>
                  <a:pt x="250583" y="46037"/>
                </a:lnTo>
                <a:lnTo>
                  <a:pt x="218135" y="78473"/>
                </a:lnTo>
                <a:lnTo>
                  <a:pt x="193408" y="117373"/>
                </a:lnTo>
                <a:lnTo>
                  <a:pt x="177634" y="161480"/>
                </a:lnTo>
                <a:lnTo>
                  <a:pt x="172110" y="209511"/>
                </a:lnTo>
                <a:lnTo>
                  <a:pt x="172110" y="1549882"/>
                </a:lnTo>
                <a:lnTo>
                  <a:pt x="0" y="1720672"/>
                </a:lnTo>
                <a:lnTo>
                  <a:pt x="172110" y="1923986"/>
                </a:lnTo>
                <a:lnTo>
                  <a:pt x="172110" y="3298863"/>
                </a:lnTo>
                <a:lnTo>
                  <a:pt x="177634" y="3346907"/>
                </a:lnTo>
                <a:lnTo>
                  <a:pt x="193408" y="3391001"/>
                </a:lnTo>
                <a:lnTo>
                  <a:pt x="218135" y="3429901"/>
                </a:lnTo>
                <a:lnTo>
                  <a:pt x="250583" y="3462350"/>
                </a:lnTo>
                <a:lnTo>
                  <a:pt x="289483" y="3487089"/>
                </a:lnTo>
                <a:lnTo>
                  <a:pt x="333578" y="3502850"/>
                </a:lnTo>
                <a:lnTo>
                  <a:pt x="381622" y="3508375"/>
                </a:lnTo>
                <a:lnTo>
                  <a:pt x="2239543" y="3508375"/>
                </a:lnTo>
                <a:lnTo>
                  <a:pt x="2239543" y="0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1388" y="325761"/>
            <a:ext cx="7229622" cy="421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7.png"/><Relationship Id="rId3" Type="http://schemas.openxmlformats.org/officeDocument/2006/relationships/image" Target="../media/image4.png"/><Relationship Id="rId21" Type="http://schemas.openxmlformats.org/officeDocument/2006/relationships/image" Target="../media/image20.sv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6.png"/><Relationship Id="rId25" Type="http://schemas.openxmlformats.org/officeDocument/2006/relationships/image" Target="../media/image24.svg"/><Relationship Id="rId2" Type="http://schemas.openxmlformats.org/officeDocument/2006/relationships/image" Target="../media/image3.png"/><Relationship Id="rId16" Type="http://schemas.openxmlformats.org/officeDocument/2006/relationships/hyperlink" Target="https://soinsintegres.ca/approche-v1sages/" TargetMode="External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3.png"/><Relationship Id="rId5" Type="http://schemas.openxmlformats.org/officeDocument/2006/relationships/image" Target="../media/image6.png"/><Relationship Id="rId15" Type="http://schemas.openxmlformats.org/officeDocument/2006/relationships/hyperlink" Target="https://creativecommons.org/licenses/by-nc-nd/4.0/?ref=chooser-v1" TargetMode="External"/><Relationship Id="rId23" Type="http://schemas.openxmlformats.org/officeDocument/2006/relationships/image" Target="../media/image22.svg"/><Relationship Id="rId10" Type="http://schemas.openxmlformats.org/officeDocument/2006/relationships/image" Target="../media/image11.png"/><Relationship Id="rId19" Type="http://schemas.openxmlformats.org/officeDocument/2006/relationships/image" Target="../media/image18.sv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emf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5C06C04B-BE5B-DBC8-0401-EAA8A53CCB7D}"/>
              </a:ext>
            </a:extLst>
          </p:cNvPr>
          <p:cNvSpPr/>
          <p:nvPr/>
        </p:nvSpPr>
        <p:spPr>
          <a:xfrm rot="10800000">
            <a:off x="2150018" y="-16484"/>
            <a:ext cx="5622381" cy="1092699"/>
          </a:xfrm>
          <a:prstGeom prst="rect">
            <a:avLst/>
          </a:prstGeom>
          <a:solidFill>
            <a:srgbClr val="FEF7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100" dirty="0"/>
          </a:p>
        </p:txBody>
      </p:sp>
      <p:sp>
        <p:nvSpPr>
          <p:cNvPr id="31" name="Rectangle 70">
            <a:extLst>
              <a:ext uri="{FF2B5EF4-FFF2-40B4-BE49-F238E27FC236}">
                <a16:creationId xmlns:a16="http://schemas.microsoft.com/office/drawing/2014/main" id="{6D02CCDC-0971-5D65-2391-9D42DB48B3BD}"/>
              </a:ext>
            </a:extLst>
          </p:cNvPr>
          <p:cNvSpPr/>
          <p:nvPr/>
        </p:nvSpPr>
        <p:spPr>
          <a:xfrm>
            <a:off x="91250" y="-16479"/>
            <a:ext cx="2484806" cy="1092699"/>
          </a:xfrm>
          <a:custGeom>
            <a:avLst/>
            <a:gdLst>
              <a:gd name="connsiteX0" fmla="*/ 0 w 6316394"/>
              <a:gd name="connsiteY0" fmla="*/ 0 h 2102108"/>
              <a:gd name="connsiteX1" fmla="*/ 6316394 w 6316394"/>
              <a:gd name="connsiteY1" fmla="*/ 0 h 2102108"/>
              <a:gd name="connsiteX2" fmla="*/ 6316394 w 6316394"/>
              <a:gd name="connsiteY2" fmla="*/ 2102108 h 2102108"/>
              <a:gd name="connsiteX3" fmla="*/ 0 w 6316394"/>
              <a:gd name="connsiteY3" fmla="*/ 2102108 h 2102108"/>
              <a:gd name="connsiteX4" fmla="*/ 0 w 6316394"/>
              <a:gd name="connsiteY4" fmla="*/ 0 h 2102108"/>
              <a:gd name="connsiteX0" fmla="*/ 0 w 6316394"/>
              <a:gd name="connsiteY0" fmla="*/ 0 h 2102108"/>
              <a:gd name="connsiteX1" fmla="*/ 6316394 w 6316394"/>
              <a:gd name="connsiteY1" fmla="*/ 0 h 2102108"/>
              <a:gd name="connsiteX2" fmla="*/ 6035040 w 6316394"/>
              <a:gd name="connsiteY2" fmla="*/ 693514 h 2102108"/>
              <a:gd name="connsiteX3" fmla="*/ 6316394 w 6316394"/>
              <a:gd name="connsiteY3" fmla="*/ 2102108 h 2102108"/>
              <a:gd name="connsiteX4" fmla="*/ 0 w 6316394"/>
              <a:gd name="connsiteY4" fmla="*/ 2102108 h 2102108"/>
              <a:gd name="connsiteX5" fmla="*/ 0 w 6316394"/>
              <a:gd name="connsiteY5" fmla="*/ 0 h 2102108"/>
              <a:gd name="connsiteX0" fmla="*/ 0 w 6569612"/>
              <a:gd name="connsiteY0" fmla="*/ 0 h 2102108"/>
              <a:gd name="connsiteX1" fmla="*/ 6316394 w 6569612"/>
              <a:gd name="connsiteY1" fmla="*/ 0 h 2102108"/>
              <a:gd name="connsiteX2" fmla="*/ 6035040 w 6569612"/>
              <a:gd name="connsiteY2" fmla="*/ 693514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  <a:gd name="connsiteX0" fmla="*/ 0 w 6411513"/>
              <a:gd name="connsiteY0" fmla="*/ 0 h 2102108"/>
              <a:gd name="connsiteX1" fmla="*/ 6316394 w 6411513"/>
              <a:gd name="connsiteY1" fmla="*/ 0 h 2102108"/>
              <a:gd name="connsiteX2" fmla="*/ 6035040 w 6411513"/>
              <a:gd name="connsiteY2" fmla="*/ 693514 h 2102108"/>
              <a:gd name="connsiteX3" fmla="*/ 6411513 w 6411513"/>
              <a:gd name="connsiteY3" fmla="*/ 1506090 h 2102108"/>
              <a:gd name="connsiteX4" fmla="*/ 6316394 w 6411513"/>
              <a:gd name="connsiteY4" fmla="*/ 2102108 h 2102108"/>
              <a:gd name="connsiteX5" fmla="*/ 0 w 6411513"/>
              <a:gd name="connsiteY5" fmla="*/ 2102108 h 2102108"/>
              <a:gd name="connsiteX6" fmla="*/ 0 w 6411513"/>
              <a:gd name="connsiteY6" fmla="*/ 0 h 2102108"/>
              <a:gd name="connsiteX0" fmla="*/ 0 w 6411513"/>
              <a:gd name="connsiteY0" fmla="*/ 0 h 2102108"/>
              <a:gd name="connsiteX1" fmla="*/ 6316394 w 6411513"/>
              <a:gd name="connsiteY1" fmla="*/ 0 h 2102108"/>
              <a:gd name="connsiteX2" fmla="*/ 6035040 w 6411513"/>
              <a:gd name="connsiteY2" fmla="*/ 693514 h 2102108"/>
              <a:gd name="connsiteX3" fmla="*/ 6411513 w 6411513"/>
              <a:gd name="connsiteY3" fmla="*/ 1506090 h 2102108"/>
              <a:gd name="connsiteX4" fmla="*/ 6070462 w 6411513"/>
              <a:gd name="connsiteY4" fmla="*/ 2102108 h 2102108"/>
              <a:gd name="connsiteX5" fmla="*/ 0 w 6411513"/>
              <a:gd name="connsiteY5" fmla="*/ 2102108 h 2102108"/>
              <a:gd name="connsiteX6" fmla="*/ 0 w 6411513"/>
              <a:gd name="connsiteY6" fmla="*/ 0 h 2102108"/>
              <a:gd name="connsiteX0" fmla="*/ 0 w 6411513"/>
              <a:gd name="connsiteY0" fmla="*/ 0 h 2102108"/>
              <a:gd name="connsiteX1" fmla="*/ 6316394 w 6411513"/>
              <a:gd name="connsiteY1" fmla="*/ 0 h 2102108"/>
              <a:gd name="connsiteX2" fmla="*/ 6035040 w 6411513"/>
              <a:gd name="connsiteY2" fmla="*/ 693514 h 2102108"/>
              <a:gd name="connsiteX3" fmla="*/ 6411513 w 6411513"/>
              <a:gd name="connsiteY3" fmla="*/ 1506090 h 2102108"/>
              <a:gd name="connsiteX4" fmla="*/ 6123162 w 6411513"/>
              <a:gd name="connsiteY4" fmla="*/ 2102108 h 2102108"/>
              <a:gd name="connsiteX5" fmla="*/ 0 w 6411513"/>
              <a:gd name="connsiteY5" fmla="*/ 2102108 h 2102108"/>
              <a:gd name="connsiteX6" fmla="*/ 0 w 6411513"/>
              <a:gd name="connsiteY6" fmla="*/ 0 h 2102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11513" h="2102108">
                <a:moveTo>
                  <a:pt x="0" y="0"/>
                </a:moveTo>
                <a:lnTo>
                  <a:pt x="6316394" y="0"/>
                </a:lnTo>
                <a:cubicBezTo>
                  <a:pt x="6316394" y="160833"/>
                  <a:pt x="6035040" y="532681"/>
                  <a:pt x="6035040" y="693514"/>
                </a:cubicBezTo>
                <a:cubicBezTo>
                  <a:pt x="6110068" y="1049895"/>
                  <a:pt x="6336485" y="1149709"/>
                  <a:pt x="6411513" y="1506090"/>
                </a:cubicBezTo>
                <a:lnTo>
                  <a:pt x="6123162" y="2102108"/>
                </a:lnTo>
                <a:lnTo>
                  <a:pt x="0" y="2102108"/>
                </a:lnTo>
                <a:lnTo>
                  <a:pt x="0" y="0"/>
                </a:lnTo>
                <a:close/>
              </a:path>
            </a:pathLst>
          </a:custGeom>
          <a:solidFill>
            <a:srgbClr val="1CDA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100"/>
          </a:p>
        </p:txBody>
      </p:sp>
      <p:sp>
        <p:nvSpPr>
          <p:cNvPr id="40" name="Rectangle 70">
            <a:extLst>
              <a:ext uri="{FF2B5EF4-FFF2-40B4-BE49-F238E27FC236}">
                <a16:creationId xmlns:a16="http://schemas.microsoft.com/office/drawing/2014/main" id="{0C81741E-A043-D6FF-7C72-79985BB9E6C7}"/>
              </a:ext>
            </a:extLst>
          </p:cNvPr>
          <p:cNvSpPr/>
          <p:nvPr/>
        </p:nvSpPr>
        <p:spPr>
          <a:xfrm>
            <a:off x="0" y="-16479"/>
            <a:ext cx="2429974" cy="1092699"/>
          </a:xfrm>
          <a:custGeom>
            <a:avLst/>
            <a:gdLst>
              <a:gd name="connsiteX0" fmla="*/ 0 w 6316394"/>
              <a:gd name="connsiteY0" fmla="*/ 0 h 2102108"/>
              <a:gd name="connsiteX1" fmla="*/ 6316394 w 6316394"/>
              <a:gd name="connsiteY1" fmla="*/ 0 h 2102108"/>
              <a:gd name="connsiteX2" fmla="*/ 6316394 w 6316394"/>
              <a:gd name="connsiteY2" fmla="*/ 2102108 h 2102108"/>
              <a:gd name="connsiteX3" fmla="*/ 0 w 6316394"/>
              <a:gd name="connsiteY3" fmla="*/ 2102108 h 2102108"/>
              <a:gd name="connsiteX4" fmla="*/ 0 w 6316394"/>
              <a:gd name="connsiteY4" fmla="*/ 0 h 2102108"/>
              <a:gd name="connsiteX0" fmla="*/ 0 w 6316394"/>
              <a:gd name="connsiteY0" fmla="*/ 0 h 2102108"/>
              <a:gd name="connsiteX1" fmla="*/ 6316394 w 6316394"/>
              <a:gd name="connsiteY1" fmla="*/ 0 h 2102108"/>
              <a:gd name="connsiteX2" fmla="*/ 6035040 w 6316394"/>
              <a:gd name="connsiteY2" fmla="*/ 693514 h 2102108"/>
              <a:gd name="connsiteX3" fmla="*/ 6316394 w 6316394"/>
              <a:gd name="connsiteY3" fmla="*/ 2102108 h 2102108"/>
              <a:gd name="connsiteX4" fmla="*/ 0 w 6316394"/>
              <a:gd name="connsiteY4" fmla="*/ 2102108 h 2102108"/>
              <a:gd name="connsiteX5" fmla="*/ 0 w 6316394"/>
              <a:gd name="connsiteY5" fmla="*/ 0 h 2102108"/>
              <a:gd name="connsiteX0" fmla="*/ 0 w 6569612"/>
              <a:gd name="connsiteY0" fmla="*/ 0 h 2102108"/>
              <a:gd name="connsiteX1" fmla="*/ 6316394 w 6569612"/>
              <a:gd name="connsiteY1" fmla="*/ 0 h 2102108"/>
              <a:gd name="connsiteX2" fmla="*/ 6035040 w 6569612"/>
              <a:gd name="connsiteY2" fmla="*/ 693514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  <a:gd name="connsiteX0" fmla="*/ 0 w 6569612"/>
              <a:gd name="connsiteY0" fmla="*/ 0 h 2102108"/>
              <a:gd name="connsiteX1" fmla="*/ 6316394 w 6569612"/>
              <a:gd name="connsiteY1" fmla="*/ 0 h 2102108"/>
              <a:gd name="connsiteX2" fmla="*/ 6159902 w 6569612"/>
              <a:gd name="connsiteY2" fmla="*/ 602407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  <a:gd name="connsiteX0" fmla="*/ 0 w 6569612"/>
              <a:gd name="connsiteY0" fmla="*/ 0 h 2102108"/>
              <a:gd name="connsiteX1" fmla="*/ 6441256 w 6569612"/>
              <a:gd name="connsiteY1" fmla="*/ 0 h 2102108"/>
              <a:gd name="connsiteX2" fmla="*/ 6159902 w 6569612"/>
              <a:gd name="connsiteY2" fmla="*/ 602407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  <a:gd name="connsiteX0" fmla="*/ 0 w 6569612"/>
              <a:gd name="connsiteY0" fmla="*/ 0 h 2102108"/>
              <a:gd name="connsiteX1" fmla="*/ 6441256 w 6569612"/>
              <a:gd name="connsiteY1" fmla="*/ 0 h 2102108"/>
              <a:gd name="connsiteX2" fmla="*/ 6195578 w 6569612"/>
              <a:gd name="connsiteY2" fmla="*/ 739067 h 2102108"/>
              <a:gd name="connsiteX3" fmla="*/ 6569612 w 6569612"/>
              <a:gd name="connsiteY3" fmla="*/ 1551643 h 2102108"/>
              <a:gd name="connsiteX4" fmla="*/ 6316394 w 6569612"/>
              <a:gd name="connsiteY4" fmla="*/ 2102108 h 2102108"/>
              <a:gd name="connsiteX5" fmla="*/ 0 w 6569612"/>
              <a:gd name="connsiteY5" fmla="*/ 2102108 h 2102108"/>
              <a:gd name="connsiteX6" fmla="*/ 0 w 6569612"/>
              <a:gd name="connsiteY6" fmla="*/ 0 h 2102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69612" h="2102108">
                <a:moveTo>
                  <a:pt x="0" y="0"/>
                </a:moveTo>
                <a:lnTo>
                  <a:pt x="6441256" y="0"/>
                </a:lnTo>
                <a:cubicBezTo>
                  <a:pt x="6441256" y="160833"/>
                  <a:pt x="6195578" y="578234"/>
                  <a:pt x="6195578" y="739067"/>
                </a:cubicBezTo>
                <a:cubicBezTo>
                  <a:pt x="6270606" y="1095448"/>
                  <a:pt x="6494584" y="1195262"/>
                  <a:pt x="6569612" y="1551643"/>
                </a:cubicBezTo>
                <a:lnTo>
                  <a:pt x="6316394" y="2102108"/>
                </a:lnTo>
                <a:lnTo>
                  <a:pt x="0" y="2102108"/>
                </a:lnTo>
                <a:lnTo>
                  <a:pt x="0" y="0"/>
                </a:lnTo>
                <a:close/>
              </a:path>
            </a:pathLst>
          </a:custGeom>
          <a:solidFill>
            <a:srgbClr val="139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100"/>
          </a:p>
        </p:txBody>
      </p:sp>
      <p:sp>
        <p:nvSpPr>
          <p:cNvPr id="2" name="object 2"/>
          <p:cNvSpPr txBox="1"/>
          <p:nvPr/>
        </p:nvSpPr>
        <p:spPr>
          <a:xfrm>
            <a:off x="5945892" y="4311549"/>
            <a:ext cx="1231265" cy="457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00"/>
              </a:lnSpc>
              <a:spcBef>
                <a:spcPts val="100"/>
              </a:spcBef>
            </a:pP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Une</a:t>
            </a:r>
            <a:r>
              <a:rPr sz="1500" spc="-6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innovation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ts val="1700"/>
              </a:lnSpc>
            </a:pP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reposant</a:t>
            </a:r>
            <a:r>
              <a:rPr sz="1500" spc="-4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sur</a:t>
            </a:r>
            <a:endParaRPr sz="15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45701" y="4718076"/>
            <a:ext cx="1595755" cy="188023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313690">
              <a:lnSpc>
                <a:spcPts val="1600"/>
              </a:lnSpc>
              <a:spcBef>
                <a:spcPts val="320"/>
              </a:spcBef>
            </a:pPr>
            <a:r>
              <a:rPr sz="1500" b="1" spc="-15" dirty="0">
                <a:solidFill>
                  <a:srgbClr val="FFFFFF"/>
                </a:solidFill>
                <a:latin typeface="Calibri"/>
                <a:cs typeface="Calibri"/>
              </a:rPr>
              <a:t>l’amélioration 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5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pratiques</a:t>
            </a:r>
            <a:r>
              <a:rPr sz="15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et</a:t>
            </a:r>
            <a:endParaRPr sz="1500">
              <a:latin typeface="Calibri Light"/>
              <a:cs typeface="Calibri Light"/>
            </a:endParaRPr>
          </a:p>
          <a:p>
            <a:pPr marL="12700" marR="5080">
              <a:lnSpc>
                <a:spcPts val="1600"/>
              </a:lnSpc>
            </a:pPr>
            <a:r>
              <a:rPr sz="1500" b="1" spc="-5" dirty="0">
                <a:solidFill>
                  <a:srgbClr val="FFFFFF"/>
                </a:solidFill>
                <a:latin typeface="Calibri"/>
                <a:cs typeface="Calibri"/>
              </a:rPr>
              <a:t>l’interdisciplinarité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1500" spc="-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soutenue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par les </a:t>
            </a:r>
            <a:r>
              <a:rPr sz="1500" spc="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données</a:t>
            </a:r>
            <a:r>
              <a:rPr sz="15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probantes</a:t>
            </a: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, </a:t>
            </a:r>
            <a:r>
              <a:rPr sz="1500" spc="-3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et </a:t>
            </a:r>
            <a:r>
              <a:rPr sz="1500" spc="-20" dirty="0">
                <a:solidFill>
                  <a:srgbClr val="FFFFFF"/>
                </a:solidFill>
                <a:latin typeface="Calibri Light"/>
                <a:cs typeface="Calibri Light"/>
              </a:rPr>
              <a:t>offrant</a:t>
            </a: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une </a:t>
            </a:r>
            <a:r>
              <a:rPr sz="1500" spc="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formation</a:t>
            </a:r>
            <a:r>
              <a:rPr sz="15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web</a:t>
            </a:r>
            <a:endParaRPr sz="1500">
              <a:latin typeface="Calibri"/>
              <a:cs typeface="Calibri"/>
            </a:endParaRPr>
          </a:p>
          <a:p>
            <a:pPr marL="12700" marR="307340">
              <a:lnSpc>
                <a:spcPts val="1600"/>
              </a:lnSpc>
            </a:pP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et</a:t>
            </a:r>
            <a:r>
              <a:rPr sz="150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tous</a:t>
            </a:r>
            <a:r>
              <a:rPr sz="150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les</a:t>
            </a:r>
            <a:r>
              <a:rPr sz="150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b="1" spc="-5" dirty="0">
                <a:solidFill>
                  <a:srgbClr val="FFFFFF"/>
                </a:solidFill>
                <a:latin typeface="Calibri"/>
                <a:cs typeface="Calibri"/>
              </a:rPr>
              <a:t>outils </a:t>
            </a:r>
            <a:r>
              <a:rPr sz="1500" b="1" spc="-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FFFFFF"/>
                </a:solidFill>
                <a:latin typeface="Calibri"/>
                <a:cs typeface="Calibri"/>
              </a:rPr>
              <a:t>cliniques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616383"/>
            <a:ext cx="2065655" cy="2131695"/>
          </a:xfrm>
          <a:custGeom>
            <a:avLst/>
            <a:gdLst/>
            <a:ahLst/>
            <a:cxnLst/>
            <a:rect l="l" t="t" r="r" b="b"/>
            <a:pathLst>
              <a:path w="2065655" h="2131695">
                <a:moveTo>
                  <a:pt x="2065591" y="1037907"/>
                </a:moveTo>
                <a:lnTo>
                  <a:pt x="1857082" y="830999"/>
                </a:lnTo>
                <a:lnTo>
                  <a:pt x="1857082" y="209511"/>
                </a:lnTo>
                <a:lnTo>
                  <a:pt x="1851558" y="161480"/>
                </a:lnTo>
                <a:lnTo>
                  <a:pt x="1835797" y="117373"/>
                </a:lnTo>
                <a:lnTo>
                  <a:pt x="1811058" y="78473"/>
                </a:lnTo>
                <a:lnTo>
                  <a:pt x="1778609" y="46037"/>
                </a:lnTo>
                <a:lnTo>
                  <a:pt x="1739709" y="21297"/>
                </a:lnTo>
                <a:lnTo>
                  <a:pt x="1695615" y="5537"/>
                </a:lnTo>
                <a:lnTo>
                  <a:pt x="1647571" y="0"/>
                </a:lnTo>
                <a:lnTo>
                  <a:pt x="0" y="0"/>
                </a:lnTo>
                <a:lnTo>
                  <a:pt x="0" y="2131237"/>
                </a:lnTo>
                <a:lnTo>
                  <a:pt x="1647571" y="2131237"/>
                </a:lnTo>
                <a:lnTo>
                  <a:pt x="1695615" y="2125713"/>
                </a:lnTo>
                <a:lnTo>
                  <a:pt x="1739709" y="2109952"/>
                </a:lnTo>
                <a:lnTo>
                  <a:pt x="1778609" y="2085213"/>
                </a:lnTo>
                <a:lnTo>
                  <a:pt x="1811058" y="2052764"/>
                </a:lnTo>
                <a:lnTo>
                  <a:pt x="1835797" y="2013864"/>
                </a:lnTo>
                <a:lnTo>
                  <a:pt x="1851558" y="1969770"/>
                </a:lnTo>
                <a:lnTo>
                  <a:pt x="1857082" y="1921725"/>
                </a:lnTo>
                <a:lnTo>
                  <a:pt x="1857082" y="1284224"/>
                </a:lnTo>
                <a:lnTo>
                  <a:pt x="2065591" y="1037907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93519" y="2110797"/>
            <a:ext cx="246379" cy="534670"/>
          </a:xfrm>
          <a:custGeom>
            <a:avLst/>
            <a:gdLst/>
            <a:ahLst/>
            <a:cxnLst/>
            <a:rect l="l" t="t" r="r" b="b"/>
            <a:pathLst>
              <a:path w="246380" h="534669">
                <a:moveTo>
                  <a:pt x="0" y="0"/>
                </a:moveTo>
                <a:lnTo>
                  <a:pt x="0" y="534327"/>
                </a:lnTo>
                <a:lnTo>
                  <a:pt x="245821" y="243941"/>
                </a:lnTo>
                <a:lnTo>
                  <a:pt x="0" y="0"/>
                </a:lnTo>
                <a:close/>
              </a:path>
            </a:pathLst>
          </a:custGeom>
          <a:solidFill>
            <a:srgbClr val="00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71388" y="325761"/>
            <a:ext cx="166163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90" dirty="0"/>
              <a:t>L</a:t>
            </a:r>
            <a:r>
              <a:rPr sz="2800" spc="-160" dirty="0"/>
              <a:t>’</a:t>
            </a:r>
            <a:r>
              <a:rPr sz="2800" dirty="0"/>
              <a:t>app</a:t>
            </a:r>
            <a:r>
              <a:rPr sz="2800" spc="-35" dirty="0"/>
              <a:t>r</a:t>
            </a:r>
            <a:r>
              <a:rPr sz="2800" dirty="0"/>
              <a:t>oche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572000" y="228686"/>
            <a:ext cx="3023870" cy="66103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320"/>
              </a:spcBef>
            </a:pPr>
            <a:r>
              <a:rPr sz="1500" dirty="0">
                <a:solidFill>
                  <a:srgbClr val="58595B"/>
                </a:solidFill>
                <a:latin typeface="Calibri Light"/>
                <a:cs typeface="Calibri Light"/>
              </a:rPr>
              <a:t>Une </a:t>
            </a:r>
            <a:r>
              <a:rPr sz="1500" b="1" spc="-10" dirty="0">
                <a:solidFill>
                  <a:srgbClr val="00A79D"/>
                </a:solidFill>
                <a:latin typeface="Calibri"/>
                <a:cs typeface="Calibri"/>
              </a:rPr>
              <a:t>innovation</a:t>
            </a:r>
            <a:r>
              <a:rPr sz="1200" b="1" spc="315" dirty="0">
                <a:solidFill>
                  <a:srgbClr val="00A79D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00A79D"/>
                </a:solidFill>
                <a:latin typeface="Calibri"/>
                <a:cs typeface="Calibri"/>
              </a:rPr>
              <a:t>organisationnelle </a:t>
            </a:r>
            <a:r>
              <a:rPr sz="1500" b="1" spc="-5" dirty="0">
                <a:solidFill>
                  <a:srgbClr val="00A79D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8595B"/>
                </a:solidFill>
                <a:latin typeface="Calibri Light"/>
                <a:cs typeface="Calibri Light"/>
              </a:rPr>
              <a:t>pour </a:t>
            </a:r>
            <a:r>
              <a:rPr sz="1500" spc="-5" dirty="0">
                <a:solidFill>
                  <a:srgbClr val="58595B"/>
                </a:solidFill>
                <a:latin typeface="Calibri Light"/>
                <a:cs typeface="Calibri Light"/>
              </a:rPr>
              <a:t>améliorer </a:t>
            </a:r>
            <a:r>
              <a:rPr sz="1500" b="1" spc="-15" dirty="0">
                <a:solidFill>
                  <a:srgbClr val="58595B"/>
                </a:solidFill>
                <a:latin typeface="Calibri"/>
                <a:cs typeface="Calibri"/>
              </a:rPr>
              <a:t>l’expérience </a:t>
            </a: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du </a:t>
            </a:r>
            <a:r>
              <a:rPr sz="1500" b="1" spc="-10" dirty="0">
                <a:solidFill>
                  <a:srgbClr val="58595B"/>
                </a:solidFill>
                <a:latin typeface="Calibri"/>
                <a:cs typeface="Calibri"/>
              </a:rPr>
              <a:t>patient </a:t>
            </a:r>
            <a:r>
              <a:rPr sz="1500" b="1" spc="-32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58595B"/>
                </a:solidFill>
                <a:latin typeface="Calibri Light"/>
                <a:cs typeface="Calibri Light"/>
              </a:rPr>
              <a:t>et</a:t>
            </a:r>
            <a:r>
              <a:rPr sz="1500" spc="-10" dirty="0">
                <a:solidFill>
                  <a:srgbClr val="58595B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58595B"/>
                </a:solidFill>
                <a:latin typeface="Calibri Light"/>
                <a:cs typeface="Calibri Light"/>
              </a:rPr>
              <a:t>la</a:t>
            </a:r>
            <a:r>
              <a:rPr sz="1500" spc="-15" dirty="0">
                <a:solidFill>
                  <a:srgbClr val="58595B"/>
                </a:solidFill>
                <a:latin typeface="Calibri Light"/>
                <a:cs typeface="Calibri Light"/>
              </a:rPr>
              <a:t> </a:t>
            </a:r>
            <a:r>
              <a:rPr sz="1500" b="1" spc="-5" dirty="0">
                <a:solidFill>
                  <a:srgbClr val="58595B"/>
                </a:solidFill>
                <a:latin typeface="Calibri"/>
                <a:cs typeface="Calibri"/>
              </a:rPr>
              <a:t>performance</a:t>
            </a:r>
            <a:r>
              <a:rPr sz="15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8595B"/>
                </a:solidFill>
                <a:latin typeface="Calibri Light"/>
                <a:cs typeface="Calibri Light"/>
              </a:rPr>
              <a:t>du</a:t>
            </a:r>
            <a:r>
              <a:rPr sz="1500" spc="-10" dirty="0">
                <a:solidFill>
                  <a:srgbClr val="58595B"/>
                </a:solidFill>
                <a:latin typeface="Calibri Light"/>
                <a:cs typeface="Calibri Light"/>
              </a:rPr>
              <a:t> </a:t>
            </a:r>
            <a:r>
              <a:rPr sz="1500" spc="-15" dirty="0">
                <a:solidFill>
                  <a:srgbClr val="58595B"/>
                </a:solidFill>
                <a:latin typeface="Calibri Light"/>
                <a:cs typeface="Calibri Light"/>
              </a:rPr>
              <a:t>système</a:t>
            </a:r>
            <a:r>
              <a:rPr sz="1500" spc="-10" dirty="0">
                <a:solidFill>
                  <a:srgbClr val="58595B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58595B"/>
                </a:solidFill>
                <a:latin typeface="Calibri Light"/>
                <a:cs typeface="Calibri Light"/>
              </a:rPr>
              <a:t>de</a:t>
            </a:r>
            <a:r>
              <a:rPr sz="1500" spc="-10" dirty="0">
                <a:solidFill>
                  <a:srgbClr val="58595B"/>
                </a:solidFill>
                <a:latin typeface="Calibri Light"/>
                <a:cs typeface="Calibri Light"/>
              </a:rPr>
              <a:t> santé</a:t>
            </a:r>
            <a:endParaRPr sz="1500" dirty="0">
              <a:latin typeface="Calibri Light"/>
              <a:cs typeface="Calibri Ligh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1703" y="1568267"/>
            <a:ext cx="1254125" cy="65659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320"/>
              </a:spcBef>
            </a:pPr>
            <a:r>
              <a:rPr lang="fr-CA"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Utilisation fréquente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de</a:t>
            </a:r>
            <a:r>
              <a:rPr lang="fr-CA" sz="1500" dirty="0">
                <a:solidFill>
                  <a:srgbClr val="FFFFFF"/>
                </a:solidFill>
                <a:latin typeface="Calibri Light"/>
                <a:cs typeface="Calibri Light"/>
              </a:rPr>
              <a:t>s</a:t>
            </a:r>
            <a:r>
              <a:rPr sz="15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services</a:t>
            </a:r>
            <a:r>
              <a:rPr sz="15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et</a:t>
            </a:r>
            <a:endParaRPr sz="1500" dirty="0">
              <a:latin typeface="Calibri Light"/>
              <a:cs typeface="Calibri Ligh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1703" y="2178057"/>
            <a:ext cx="1361809" cy="861774"/>
          </a:xfrm>
          <a:prstGeom prst="rect">
            <a:avLst/>
          </a:prstGeom>
        </p:spPr>
        <p:txBody>
          <a:bodyPr vert="horz" wrap="square" lIns="0" tIns="40640" rIns="0" bIns="0" rtlCol="0" anchor="t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320"/>
              </a:spcBef>
            </a:pP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engorgement</a:t>
            </a:r>
            <a:r>
              <a:rPr lang="fr-FR"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 </a:t>
            </a:r>
            <a:r>
              <a:rPr sz="1500" spc="-3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des u</a:t>
            </a:r>
            <a:r>
              <a:rPr sz="1500" spc="-25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1500" spc="-15" dirty="0">
                <a:solidFill>
                  <a:srgbClr val="FFFFFF"/>
                </a:solidFill>
                <a:latin typeface="Calibri Light"/>
                <a:cs typeface="Calibri Light"/>
              </a:rPr>
              <a:t>g</a:t>
            </a: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ence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s</a:t>
            </a:r>
            <a:r>
              <a:rPr sz="1500" spc="-2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:</a:t>
            </a:r>
            <a:r>
              <a:rPr lang="fr-FR" sz="1500" dirty="0">
                <a:solidFill>
                  <a:srgbClr val="FFFFFF"/>
                </a:solidFill>
                <a:latin typeface="Calibri Light"/>
                <a:cs typeface="Calibri Light"/>
              </a:rPr>
              <a:t> 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un </a:t>
            </a:r>
            <a:r>
              <a:rPr sz="1500" b="1" spc="-5" dirty="0" err="1">
                <a:solidFill>
                  <a:srgbClr val="FFFFFF"/>
                </a:solidFill>
                <a:latin typeface="Calibri"/>
                <a:cs typeface="Calibri"/>
              </a:rPr>
              <a:t>problème</a:t>
            </a:r>
            <a:r>
              <a:rPr lang="fr-FR" sz="1500" b="1" spc="-5" dirty="0">
                <a:solidFill>
                  <a:srgbClr val="FFFFFF"/>
                </a:solidFill>
                <a:latin typeface="Calibri"/>
                <a:cs typeface="Calibri"/>
              </a:rPr>
              <a:t> 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fr-CA" sz="15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sz="1500" b="1" spc="-5" dirty="0">
                <a:solidFill>
                  <a:srgbClr val="FFFFFF"/>
                </a:solidFill>
                <a:latin typeface="Calibri"/>
                <a:cs typeface="Calibri"/>
              </a:rPr>
              <a:t>colossal</a:t>
            </a:r>
            <a:endParaRPr sz="15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16854" y="2966516"/>
            <a:ext cx="327660" cy="256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900" b="1" baseline="55555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900" baseline="55555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430479" y="1232948"/>
            <a:ext cx="390525" cy="314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900" b="1" spc="-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sz="1900" b="1" spc="-1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125" b="1" spc="7" baseline="5185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125" baseline="51851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80307" y="2884755"/>
            <a:ext cx="229870" cy="2565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250" b="1" spc="7" baseline="-22222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6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13077" y="7606272"/>
            <a:ext cx="2185670" cy="140423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800" spc="10" dirty="0">
                <a:solidFill>
                  <a:srgbClr val="546A83"/>
                </a:solidFill>
                <a:latin typeface="Calibri"/>
                <a:cs typeface="Calibri"/>
              </a:rPr>
              <a:t>Établissement</a:t>
            </a:r>
            <a:r>
              <a:rPr sz="800" dirty="0">
                <a:solidFill>
                  <a:srgbClr val="546A83"/>
                </a:solidFill>
                <a:latin typeface="Calibri"/>
                <a:cs typeface="Calibri"/>
              </a:rPr>
              <a:t> </a:t>
            </a:r>
            <a:r>
              <a:rPr sz="800" b="1" spc="15" dirty="0">
                <a:solidFill>
                  <a:srgbClr val="546A83"/>
                </a:solidFill>
                <a:latin typeface="Calibri"/>
                <a:cs typeface="Calibri"/>
              </a:rPr>
              <a:t>SANS</a:t>
            </a:r>
            <a:r>
              <a:rPr sz="800" b="1" spc="5" dirty="0">
                <a:solidFill>
                  <a:srgbClr val="546A83"/>
                </a:solidFill>
                <a:latin typeface="Calibri"/>
                <a:cs typeface="Calibri"/>
              </a:rPr>
              <a:t> </a:t>
            </a:r>
            <a:r>
              <a:rPr sz="800" spc="15" dirty="0">
                <a:solidFill>
                  <a:srgbClr val="546A83"/>
                </a:solidFill>
                <a:latin typeface="Calibri"/>
                <a:cs typeface="Calibri"/>
              </a:rPr>
              <a:t>programme</a:t>
            </a:r>
            <a:r>
              <a:rPr sz="800" dirty="0">
                <a:solidFill>
                  <a:srgbClr val="546A83"/>
                </a:solidFill>
                <a:latin typeface="Calibri"/>
                <a:cs typeface="Calibri"/>
              </a:rPr>
              <a:t> </a:t>
            </a:r>
            <a:r>
              <a:rPr sz="800" spc="15" dirty="0">
                <a:solidFill>
                  <a:srgbClr val="546A83"/>
                </a:solidFill>
                <a:latin typeface="Calibri"/>
                <a:cs typeface="Calibri"/>
              </a:rPr>
              <a:t>de</a:t>
            </a:r>
            <a:r>
              <a:rPr sz="800" spc="5" dirty="0">
                <a:solidFill>
                  <a:srgbClr val="546A83"/>
                </a:solidFill>
                <a:latin typeface="Calibri"/>
                <a:cs typeface="Calibri"/>
              </a:rPr>
              <a:t> </a:t>
            </a:r>
            <a:r>
              <a:rPr sz="800" spc="10" dirty="0">
                <a:solidFill>
                  <a:srgbClr val="546A83"/>
                </a:solidFill>
                <a:latin typeface="Calibri"/>
                <a:cs typeface="Calibri"/>
              </a:rPr>
              <a:t>gestion</a:t>
            </a:r>
            <a:r>
              <a:rPr sz="800" dirty="0">
                <a:solidFill>
                  <a:srgbClr val="546A83"/>
                </a:solidFill>
                <a:latin typeface="Calibri"/>
                <a:cs typeface="Calibri"/>
              </a:rPr>
              <a:t> </a:t>
            </a:r>
            <a:r>
              <a:rPr sz="800" spc="15" dirty="0">
                <a:solidFill>
                  <a:srgbClr val="546A83"/>
                </a:solidFill>
                <a:latin typeface="Calibri"/>
                <a:cs typeface="Calibri"/>
              </a:rPr>
              <a:t>de</a:t>
            </a:r>
            <a:r>
              <a:rPr sz="800" spc="5" dirty="0">
                <a:solidFill>
                  <a:srgbClr val="546A83"/>
                </a:solidFill>
                <a:latin typeface="Calibri"/>
                <a:cs typeface="Calibri"/>
              </a:rPr>
              <a:t> </a:t>
            </a:r>
            <a:r>
              <a:rPr sz="800" spc="10" dirty="0">
                <a:solidFill>
                  <a:srgbClr val="546A83"/>
                </a:solidFill>
                <a:latin typeface="Calibri"/>
                <a:cs typeface="Calibri"/>
              </a:rPr>
              <a:t>cas</a:t>
            </a:r>
            <a:endParaRPr sz="800" dirty="0">
              <a:latin typeface="Calibri"/>
              <a:cs typeface="Calibri"/>
            </a:endParaRPr>
          </a:p>
        </p:txBody>
      </p:sp>
      <p:pic>
        <p:nvPicPr>
          <p:cNvPr id="29" name="object 2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0800" y="82949"/>
            <a:ext cx="1898805" cy="940023"/>
          </a:xfrm>
          <a:prstGeom prst="rect">
            <a:avLst/>
          </a:prstGeom>
        </p:spPr>
      </p:pic>
      <p:sp>
        <p:nvSpPr>
          <p:cNvPr id="83" name="object 83"/>
          <p:cNvSpPr txBox="1"/>
          <p:nvPr/>
        </p:nvSpPr>
        <p:spPr>
          <a:xfrm>
            <a:off x="261703" y="7747944"/>
            <a:ext cx="1582220" cy="1887696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320"/>
              </a:spcBef>
            </a:pPr>
            <a:r>
              <a:rPr sz="1500" spc="-15" dirty="0">
                <a:solidFill>
                  <a:srgbClr val="FFFFFF"/>
                </a:solidFill>
                <a:latin typeface="Calibri Light"/>
                <a:cs typeface="Calibri Light"/>
              </a:rPr>
              <a:t>Évolution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des </a:t>
            </a:r>
            <a:r>
              <a:rPr sz="1500" spc="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lang="fr-CA" sz="1500" spc="-5" dirty="0">
                <a:solidFill>
                  <a:srgbClr val="FFFFFF"/>
                </a:solidFill>
                <a:latin typeface="Calibri Light"/>
                <a:cs typeface="Calibri Light"/>
              </a:rPr>
              <a:t>personnes utilisant fréquemment les services </a:t>
            </a:r>
            <a:r>
              <a:rPr sz="1500" spc="-15" dirty="0" err="1">
                <a:solidFill>
                  <a:srgbClr val="FFFFFF"/>
                </a:solidFill>
                <a:latin typeface="Calibri Light"/>
                <a:cs typeface="Calibri Light"/>
              </a:rPr>
              <a:t>d’urgence</a:t>
            </a:r>
            <a:r>
              <a:rPr sz="15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dans</a:t>
            </a:r>
            <a:r>
              <a:rPr lang="fr-CA" sz="1500" dirty="0">
                <a:solidFill>
                  <a:srgbClr val="FFFFFF"/>
                </a:solidFill>
                <a:latin typeface="Calibri Light"/>
                <a:cs typeface="Calibri Light"/>
              </a:rPr>
              <a:t> des</a:t>
            </a:r>
            <a:r>
              <a:rPr lang="fr-CA" sz="1500" spc="-8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lang="fr-CA" sz="1500" spc="-5" dirty="0">
                <a:solidFill>
                  <a:srgbClr val="FFFFFF"/>
                </a:solidFill>
                <a:latin typeface="Calibri Light"/>
                <a:cs typeface="Calibri Light"/>
              </a:rPr>
              <a:t>établissements </a:t>
            </a:r>
            <a:r>
              <a:rPr lang="fr-CA" sz="1500" spc="-3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br>
              <a:rPr lang="fr-CA" sz="1500" spc="-325" dirty="0">
                <a:solidFill>
                  <a:srgbClr val="FFFFFF"/>
                </a:solidFill>
                <a:latin typeface="Calibri Light"/>
                <a:cs typeface="Calibri Light"/>
              </a:rPr>
            </a:br>
            <a:r>
              <a:rPr lang="fr-CA" sz="1500" b="1" spc="-15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lang="fr-CA" sz="15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fr-CA" sz="1500" spc="-5" dirty="0">
                <a:solidFill>
                  <a:srgbClr val="FFFFFF"/>
                </a:solidFill>
                <a:latin typeface="Calibri Light"/>
                <a:cs typeface="Calibri Light"/>
              </a:rPr>
              <a:t>et</a:t>
            </a:r>
            <a:r>
              <a:rPr lang="fr-CA"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lang="fr-CA" sz="1500" b="1" dirty="0">
                <a:solidFill>
                  <a:srgbClr val="FFFFFF"/>
                </a:solidFill>
                <a:latin typeface="Calibri"/>
                <a:cs typeface="Calibri"/>
              </a:rPr>
              <a:t>sans </a:t>
            </a:r>
            <a:r>
              <a:rPr lang="fr-CA" sz="15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fr-CA" sz="1500" b="1" spc="-10" dirty="0">
                <a:solidFill>
                  <a:srgbClr val="FFFFFF"/>
                </a:solidFill>
                <a:latin typeface="Calibri"/>
                <a:cs typeface="Calibri"/>
              </a:rPr>
              <a:t>gestionnaire</a:t>
            </a:r>
            <a:endParaRPr lang="fr-CA" sz="1500" dirty="0">
              <a:latin typeface="Calibri"/>
              <a:cs typeface="Calibri"/>
            </a:endParaRPr>
          </a:p>
          <a:p>
            <a:pPr marL="12700">
              <a:lnSpc>
                <a:spcPts val="1580"/>
              </a:lnSpc>
            </a:pPr>
            <a:r>
              <a:rPr lang="fr-CA" sz="15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lang="fr-CA" sz="15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fr-CA" sz="1500" b="1" spc="-5" dirty="0">
                <a:solidFill>
                  <a:srgbClr val="FFFFFF"/>
                </a:solidFill>
                <a:latin typeface="Calibri"/>
                <a:cs typeface="Calibri"/>
              </a:rPr>
              <a:t>cas</a:t>
            </a:r>
            <a:endParaRPr lang="fr-CA" sz="1500" dirty="0">
              <a:latin typeface="Calibri"/>
              <a:cs typeface="Calibri"/>
            </a:endParaRP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22292879-F152-8A52-6F89-742796EFCD48}"/>
              </a:ext>
            </a:extLst>
          </p:cNvPr>
          <p:cNvGrpSpPr/>
          <p:nvPr/>
        </p:nvGrpSpPr>
        <p:grpSpPr>
          <a:xfrm>
            <a:off x="2138132" y="7606272"/>
            <a:ext cx="5329468" cy="2147328"/>
            <a:chOff x="2138132" y="7666225"/>
            <a:chExt cx="5329468" cy="2147328"/>
          </a:xfrm>
        </p:grpSpPr>
        <p:pic>
          <p:nvPicPr>
            <p:cNvPr id="95" name="object 9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53833" y="8076472"/>
              <a:ext cx="4707517" cy="957317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90934" y="7716771"/>
              <a:ext cx="86690" cy="8669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131118" y="7707770"/>
              <a:ext cx="86690" cy="86690"/>
            </a:xfrm>
            <a:prstGeom prst="rect">
              <a:avLst/>
            </a:prstGeom>
          </p:spPr>
        </p:pic>
        <p:sp>
          <p:nvSpPr>
            <p:cNvPr id="27" name="object 27"/>
            <p:cNvSpPr txBox="1"/>
            <p:nvPr/>
          </p:nvSpPr>
          <p:spPr>
            <a:xfrm>
              <a:off x="5253261" y="7666225"/>
              <a:ext cx="2180590" cy="153670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5"/>
                </a:spcBef>
              </a:pPr>
              <a:r>
                <a:rPr sz="800" spc="10" dirty="0">
                  <a:solidFill>
                    <a:srgbClr val="546A83"/>
                  </a:solidFill>
                  <a:latin typeface="Calibri"/>
                  <a:cs typeface="Calibri"/>
                </a:rPr>
                <a:t>Établissement</a:t>
              </a:r>
              <a:r>
                <a:rPr sz="80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b="1" spc="5" dirty="0">
                  <a:solidFill>
                    <a:srgbClr val="546A83"/>
                  </a:solidFill>
                  <a:latin typeface="Calibri"/>
                  <a:cs typeface="Calibri"/>
                </a:rPr>
                <a:t>AVEC</a:t>
              </a:r>
              <a:r>
                <a:rPr sz="800" b="1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spc="15" dirty="0">
                  <a:solidFill>
                    <a:srgbClr val="546A83"/>
                  </a:solidFill>
                  <a:latin typeface="Calibri"/>
                  <a:cs typeface="Calibri"/>
                </a:rPr>
                <a:t>programme</a:t>
              </a:r>
              <a:r>
                <a:rPr sz="800" spc="5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spc="15" dirty="0">
                  <a:solidFill>
                    <a:srgbClr val="546A83"/>
                  </a:solidFill>
                  <a:latin typeface="Calibri"/>
                  <a:cs typeface="Calibri"/>
                </a:rPr>
                <a:t>de</a:t>
              </a:r>
              <a:r>
                <a:rPr sz="80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spc="10" dirty="0">
                  <a:solidFill>
                    <a:srgbClr val="546A83"/>
                  </a:solidFill>
                  <a:latin typeface="Calibri"/>
                  <a:cs typeface="Calibri"/>
                </a:rPr>
                <a:t>gestion</a:t>
              </a:r>
              <a:r>
                <a:rPr sz="800" spc="5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spc="15" dirty="0">
                  <a:solidFill>
                    <a:srgbClr val="546A83"/>
                  </a:solidFill>
                  <a:latin typeface="Calibri"/>
                  <a:cs typeface="Calibri"/>
                </a:rPr>
                <a:t>de</a:t>
              </a:r>
              <a:r>
                <a:rPr sz="80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spc="10" dirty="0">
                  <a:solidFill>
                    <a:srgbClr val="546A83"/>
                  </a:solidFill>
                  <a:latin typeface="Calibri"/>
                  <a:cs typeface="Calibri"/>
                </a:rPr>
                <a:t>cas</a:t>
              </a:r>
              <a:endParaRPr sz="800" dirty="0">
                <a:latin typeface="Calibri"/>
                <a:cs typeface="Calibri"/>
              </a:endParaRPr>
            </a:p>
          </p:txBody>
        </p:sp>
        <p:sp>
          <p:nvSpPr>
            <p:cNvPr id="28" name="object 28"/>
            <p:cNvSpPr txBox="1"/>
            <p:nvPr/>
          </p:nvSpPr>
          <p:spPr>
            <a:xfrm>
              <a:off x="2138132" y="8058260"/>
              <a:ext cx="246379" cy="1358265"/>
            </a:xfrm>
            <a:prstGeom prst="rect">
              <a:avLst/>
            </a:prstGeom>
          </p:spPr>
          <p:txBody>
            <a:bodyPr vert="vert270" wrap="square" lIns="0" tIns="0" rIns="0" bIns="0" rtlCol="0">
              <a:spAutoFit/>
            </a:bodyPr>
            <a:lstStyle/>
            <a:p>
              <a:pPr marL="12700">
                <a:lnSpc>
                  <a:spcPts val="860"/>
                </a:lnSpc>
              </a:pPr>
              <a:r>
                <a:rPr sz="800" b="1" spc="20" dirty="0">
                  <a:solidFill>
                    <a:srgbClr val="546A83"/>
                  </a:solidFill>
                  <a:latin typeface="Calibri"/>
                  <a:cs typeface="Calibri"/>
                </a:rPr>
                <a:t>Nombre</a:t>
              </a:r>
              <a:r>
                <a:rPr sz="800" b="1" spc="-15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b="1" spc="20" dirty="0">
                  <a:solidFill>
                    <a:srgbClr val="546A83"/>
                  </a:solidFill>
                  <a:latin typeface="Calibri"/>
                  <a:cs typeface="Calibri"/>
                </a:rPr>
                <a:t>de</a:t>
              </a:r>
              <a:r>
                <a:rPr sz="800" b="1" spc="-15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b="1" spc="10" dirty="0">
                  <a:solidFill>
                    <a:srgbClr val="546A83"/>
                  </a:solidFill>
                  <a:latin typeface="Calibri"/>
                  <a:cs typeface="Calibri"/>
                </a:rPr>
                <a:t>grands</a:t>
              </a:r>
              <a:r>
                <a:rPr sz="800" b="1" spc="-1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b="1" spc="10" dirty="0">
                  <a:solidFill>
                    <a:srgbClr val="546A83"/>
                  </a:solidFill>
                  <a:latin typeface="Calibri"/>
                  <a:cs typeface="Calibri"/>
                </a:rPr>
                <a:t>utilisateurs</a:t>
              </a:r>
              <a:endParaRPr sz="800">
                <a:latin typeface="Calibri"/>
                <a:cs typeface="Calibri"/>
              </a:endParaRPr>
            </a:p>
            <a:p>
              <a:pPr marL="55880">
                <a:lnSpc>
                  <a:spcPts val="930"/>
                </a:lnSpc>
              </a:pPr>
              <a:r>
                <a:rPr sz="800" spc="10" dirty="0">
                  <a:solidFill>
                    <a:srgbClr val="546A83"/>
                  </a:solidFill>
                  <a:latin typeface="Calibri"/>
                  <a:cs typeface="Calibri"/>
                </a:rPr>
                <a:t>(6</a:t>
              </a:r>
              <a:r>
                <a:rPr sz="80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spc="10" dirty="0">
                  <a:solidFill>
                    <a:srgbClr val="546A83"/>
                  </a:solidFill>
                  <a:latin typeface="Calibri"/>
                  <a:cs typeface="Calibri"/>
                </a:rPr>
                <a:t>visites</a:t>
              </a:r>
              <a:r>
                <a:rPr sz="80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spc="15" dirty="0">
                  <a:solidFill>
                    <a:srgbClr val="546A83"/>
                  </a:solidFill>
                  <a:latin typeface="Calibri"/>
                  <a:cs typeface="Calibri"/>
                </a:rPr>
                <a:t>ou</a:t>
              </a:r>
              <a:r>
                <a:rPr sz="800" spc="5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spc="10" dirty="0">
                  <a:solidFill>
                    <a:srgbClr val="546A83"/>
                  </a:solidFill>
                  <a:latin typeface="Calibri"/>
                  <a:cs typeface="Calibri"/>
                </a:rPr>
                <a:t>plus</a:t>
              </a:r>
              <a:r>
                <a:rPr sz="800" dirty="0">
                  <a:solidFill>
                    <a:srgbClr val="546A83"/>
                  </a:solidFill>
                  <a:latin typeface="Calibri"/>
                  <a:cs typeface="Calibri"/>
                </a:rPr>
                <a:t> </a:t>
              </a:r>
              <a:r>
                <a:rPr sz="800" spc="15" dirty="0">
                  <a:solidFill>
                    <a:srgbClr val="546A83"/>
                  </a:solidFill>
                  <a:latin typeface="Calibri"/>
                  <a:cs typeface="Calibri"/>
                </a:rPr>
                <a:t>à</a:t>
              </a:r>
              <a:r>
                <a:rPr sz="800" spc="5" dirty="0">
                  <a:solidFill>
                    <a:srgbClr val="546A83"/>
                  </a:solidFill>
                  <a:latin typeface="Calibri"/>
                  <a:cs typeface="Calibri"/>
                </a:rPr>
                <a:t> l’urgence)</a:t>
              </a:r>
              <a:endParaRPr sz="800">
                <a:latin typeface="Calibri"/>
                <a:cs typeface="Calibri"/>
              </a:endParaRPr>
            </a:p>
          </p:txBody>
        </p:sp>
        <p:grpSp>
          <p:nvGrpSpPr>
            <p:cNvPr id="85" name="object 85"/>
            <p:cNvGrpSpPr/>
            <p:nvPr/>
          </p:nvGrpSpPr>
          <p:grpSpPr>
            <a:xfrm>
              <a:off x="2728001" y="9596588"/>
              <a:ext cx="4733925" cy="74295"/>
              <a:chOff x="2728001" y="9596588"/>
              <a:chExt cx="4733925" cy="74295"/>
            </a:xfrm>
          </p:grpSpPr>
          <p:sp>
            <p:nvSpPr>
              <p:cNvPr id="86" name="object 86"/>
              <p:cNvSpPr/>
              <p:nvPr/>
            </p:nvSpPr>
            <p:spPr>
              <a:xfrm>
                <a:off x="2753833" y="9599008"/>
                <a:ext cx="4707890" cy="0"/>
              </a:xfrm>
              <a:custGeom>
                <a:avLst/>
                <a:gdLst/>
                <a:ahLst/>
                <a:cxnLst/>
                <a:rect l="l" t="t" r="r" b="b"/>
                <a:pathLst>
                  <a:path w="4707890">
                    <a:moveTo>
                      <a:pt x="0" y="0"/>
                    </a:moveTo>
                    <a:lnTo>
                      <a:pt x="4707517" y="0"/>
                    </a:lnTo>
                  </a:path>
                </a:pathLst>
              </a:custGeom>
              <a:ln w="4838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7" name="object 87"/>
              <p:cNvSpPr/>
              <p:nvPr/>
            </p:nvSpPr>
            <p:spPr>
              <a:xfrm>
                <a:off x="6939916" y="9642596"/>
                <a:ext cx="0" cy="23495"/>
              </a:xfrm>
              <a:custGeom>
                <a:avLst/>
                <a:gdLst/>
                <a:ahLst/>
                <a:cxnLst/>
                <a:rect l="l" t="t" r="r" b="b"/>
                <a:pathLst>
                  <a:path h="23495">
                    <a:moveTo>
                      <a:pt x="0" y="0"/>
                    </a:moveTo>
                    <a:lnTo>
                      <a:pt x="0" y="23228"/>
                    </a:lnTo>
                  </a:path>
                </a:pathLst>
              </a:custGeom>
              <a:ln w="9690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8" name="object 88"/>
              <p:cNvSpPr/>
              <p:nvPr/>
            </p:nvSpPr>
            <p:spPr>
              <a:xfrm>
                <a:off x="5880883" y="9642596"/>
                <a:ext cx="0" cy="23495"/>
              </a:xfrm>
              <a:custGeom>
                <a:avLst/>
                <a:gdLst/>
                <a:ahLst/>
                <a:cxnLst/>
                <a:rect l="l" t="t" r="r" b="b"/>
                <a:pathLst>
                  <a:path h="23495">
                    <a:moveTo>
                      <a:pt x="0" y="0"/>
                    </a:moveTo>
                    <a:lnTo>
                      <a:pt x="0" y="23228"/>
                    </a:lnTo>
                  </a:path>
                </a:pathLst>
              </a:custGeom>
              <a:ln w="9690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" name="object 89"/>
              <p:cNvSpPr/>
              <p:nvPr/>
            </p:nvSpPr>
            <p:spPr>
              <a:xfrm>
                <a:off x="4818617" y="9642596"/>
                <a:ext cx="1905" cy="23495"/>
              </a:xfrm>
              <a:custGeom>
                <a:avLst/>
                <a:gdLst/>
                <a:ahLst/>
                <a:cxnLst/>
                <a:rect l="l" t="t" r="r" b="b"/>
                <a:pathLst>
                  <a:path w="1904" h="23495">
                    <a:moveTo>
                      <a:pt x="723" y="-4845"/>
                    </a:moveTo>
                    <a:lnTo>
                      <a:pt x="723" y="28073"/>
                    </a:lnTo>
                  </a:path>
                </a:pathLst>
              </a:custGeom>
              <a:ln w="11137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" name="object 90"/>
              <p:cNvSpPr/>
              <p:nvPr/>
            </p:nvSpPr>
            <p:spPr>
              <a:xfrm>
                <a:off x="3756362" y="9642596"/>
                <a:ext cx="0" cy="23495"/>
              </a:xfrm>
              <a:custGeom>
                <a:avLst/>
                <a:gdLst/>
                <a:ahLst/>
                <a:cxnLst/>
                <a:rect l="l" t="t" r="r" b="b"/>
                <a:pathLst>
                  <a:path h="23495">
                    <a:moveTo>
                      <a:pt x="0" y="0"/>
                    </a:moveTo>
                    <a:lnTo>
                      <a:pt x="0" y="23228"/>
                    </a:lnTo>
                  </a:path>
                </a:pathLst>
              </a:custGeom>
              <a:ln w="9690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1" name="object 91"/>
              <p:cNvSpPr/>
              <p:nvPr/>
            </p:nvSpPr>
            <p:spPr>
              <a:xfrm>
                <a:off x="2732846" y="9642596"/>
                <a:ext cx="0" cy="23495"/>
              </a:xfrm>
              <a:custGeom>
                <a:avLst/>
                <a:gdLst/>
                <a:ahLst/>
                <a:cxnLst/>
                <a:rect l="l" t="t" r="r" b="b"/>
                <a:pathLst>
                  <a:path h="23495">
                    <a:moveTo>
                      <a:pt x="0" y="0"/>
                    </a:moveTo>
                    <a:lnTo>
                      <a:pt x="0" y="23228"/>
                    </a:lnTo>
                  </a:path>
                </a:pathLst>
              </a:custGeom>
              <a:ln w="9690">
                <a:solidFill>
                  <a:srgbClr val="4E617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2" name="object 92"/>
            <p:cNvSpPr/>
            <p:nvPr/>
          </p:nvSpPr>
          <p:spPr>
            <a:xfrm>
              <a:off x="2759710" y="9372998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2759710" y="9143751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2753833" y="799755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 txBox="1"/>
            <p:nvPr/>
          </p:nvSpPr>
          <p:spPr>
            <a:xfrm>
              <a:off x="2488548" y="8595007"/>
              <a:ext cx="182880" cy="1066800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R="6985" algn="r">
                <a:lnSpc>
                  <a:spcPct val="100000"/>
                </a:lnSpc>
                <a:spcBef>
                  <a:spcPts val="110"/>
                </a:spcBef>
              </a:pPr>
              <a:r>
                <a:rPr sz="800" b="1" spc="-5" dirty="0">
                  <a:solidFill>
                    <a:srgbClr val="4E6172"/>
                  </a:solidFill>
                  <a:latin typeface="Calibri"/>
                  <a:cs typeface="Calibri"/>
                </a:rPr>
                <a:t>400</a:t>
              </a:r>
              <a:endParaRPr sz="800">
                <a:latin typeface="Calibri"/>
                <a:cs typeface="Calibri"/>
              </a:endParaRPr>
            </a:p>
            <a:p>
              <a:pPr marR="6985" algn="r">
                <a:lnSpc>
                  <a:spcPct val="100000"/>
                </a:lnSpc>
                <a:spcBef>
                  <a:spcPts val="844"/>
                </a:spcBef>
              </a:pPr>
              <a:r>
                <a:rPr sz="800" b="1" spc="-5" dirty="0">
                  <a:solidFill>
                    <a:srgbClr val="4E6172"/>
                  </a:solidFill>
                  <a:latin typeface="Calibri"/>
                  <a:cs typeface="Calibri"/>
                </a:rPr>
                <a:t>300</a:t>
              </a:r>
              <a:endParaRPr sz="800">
                <a:latin typeface="Calibri"/>
                <a:cs typeface="Calibri"/>
              </a:endParaRPr>
            </a:p>
            <a:p>
              <a:pPr marR="6985" algn="r">
                <a:lnSpc>
                  <a:spcPct val="100000"/>
                </a:lnSpc>
                <a:spcBef>
                  <a:spcPts val="850"/>
                </a:spcBef>
              </a:pPr>
              <a:r>
                <a:rPr sz="800" b="1" spc="-5" dirty="0">
                  <a:solidFill>
                    <a:srgbClr val="4E6172"/>
                  </a:solidFill>
                  <a:latin typeface="Calibri"/>
                  <a:cs typeface="Calibri"/>
                </a:rPr>
                <a:t>200</a:t>
              </a:r>
              <a:endParaRPr sz="800">
                <a:latin typeface="Calibri"/>
                <a:cs typeface="Calibri"/>
              </a:endParaRPr>
            </a:p>
            <a:p>
              <a:pPr marR="6985" algn="r">
                <a:lnSpc>
                  <a:spcPct val="100000"/>
                </a:lnSpc>
                <a:spcBef>
                  <a:spcPts val="845"/>
                </a:spcBef>
              </a:pPr>
              <a:r>
                <a:rPr sz="800" b="1" spc="-5" dirty="0">
                  <a:solidFill>
                    <a:srgbClr val="4E6172"/>
                  </a:solidFill>
                  <a:latin typeface="Calibri"/>
                  <a:cs typeface="Calibri"/>
                </a:rPr>
                <a:t>100</a:t>
              </a:r>
              <a:endParaRPr sz="800">
                <a:latin typeface="Calibri"/>
                <a:cs typeface="Calibri"/>
              </a:endParaRPr>
            </a:p>
            <a:p>
              <a:pPr marR="5080" algn="r">
                <a:lnSpc>
                  <a:spcPct val="100000"/>
                </a:lnSpc>
                <a:spcBef>
                  <a:spcPts val="845"/>
                </a:spcBef>
              </a:pPr>
              <a:r>
                <a:rPr sz="800" b="1" spc="5" dirty="0">
                  <a:solidFill>
                    <a:srgbClr val="4E6172"/>
                  </a:solidFill>
                  <a:latin typeface="Calibri"/>
                  <a:cs typeface="Calibri"/>
                </a:rPr>
                <a:t>0</a:t>
              </a:r>
              <a:endParaRPr sz="800">
                <a:latin typeface="Calibri"/>
                <a:cs typeface="Calibri"/>
              </a:endParaRPr>
            </a:p>
          </p:txBody>
        </p:sp>
        <p:sp>
          <p:nvSpPr>
            <p:cNvPr id="97" name="object 97"/>
            <p:cNvSpPr txBox="1"/>
            <p:nvPr/>
          </p:nvSpPr>
          <p:spPr>
            <a:xfrm>
              <a:off x="2488548" y="7910584"/>
              <a:ext cx="180975" cy="605155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800" b="1" spc="-5" dirty="0">
                  <a:solidFill>
                    <a:srgbClr val="4E6172"/>
                  </a:solidFill>
                  <a:latin typeface="Calibri"/>
                  <a:cs typeface="Calibri"/>
                </a:rPr>
                <a:t>700</a:t>
              </a:r>
              <a:endParaRPr sz="8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844"/>
                </a:spcBef>
              </a:pPr>
              <a:r>
                <a:rPr sz="800" b="1" spc="-5" dirty="0">
                  <a:solidFill>
                    <a:srgbClr val="4E6172"/>
                  </a:solidFill>
                  <a:latin typeface="Calibri"/>
                  <a:cs typeface="Calibri"/>
                </a:rPr>
                <a:t>600</a:t>
              </a:r>
              <a:endParaRPr sz="8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819"/>
                </a:spcBef>
              </a:pPr>
              <a:r>
                <a:rPr sz="800" b="1" spc="-5" dirty="0">
                  <a:solidFill>
                    <a:srgbClr val="4E6172"/>
                  </a:solidFill>
                  <a:latin typeface="Calibri"/>
                  <a:cs typeface="Calibri"/>
                </a:rPr>
                <a:t>500</a:t>
              </a:r>
              <a:endParaRPr sz="800">
                <a:latin typeface="Calibri"/>
                <a:cs typeface="Calibri"/>
              </a:endParaRPr>
            </a:p>
          </p:txBody>
        </p:sp>
        <p:sp>
          <p:nvSpPr>
            <p:cNvPr id="98" name="object 98"/>
            <p:cNvSpPr txBox="1"/>
            <p:nvPr/>
          </p:nvSpPr>
          <p:spPr>
            <a:xfrm>
              <a:off x="2593375" y="9662575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800" b="1" dirty="0">
                  <a:solidFill>
                    <a:srgbClr val="546A83"/>
                  </a:solidFill>
                  <a:latin typeface="Calibri"/>
                  <a:cs typeface="Calibri"/>
                </a:rPr>
                <a:t>2013</a:t>
              </a:r>
              <a:endParaRPr sz="800">
                <a:latin typeface="Calibri"/>
                <a:cs typeface="Calibri"/>
              </a:endParaRPr>
            </a:p>
          </p:txBody>
        </p:sp>
        <p:sp>
          <p:nvSpPr>
            <p:cNvPr id="99" name="object 99"/>
            <p:cNvSpPr txBox="1"/>
            <p:nvPr/>
          </p:nvSpPr>
          <p:spPr>
            <a:xfrm>
              <a:off x="3621770" y="9662575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800" b="1" dirty="0">
                  <a:solidFill>
                    <a:srgbClr val="546A83"/>
                  </a:solidFill>
                  <a:latin typeface="Calibri"/>
                  <a:cs typeface="Calibri"/>
                </a:rPr>
                <a:t>2014</a:t>
              </a:r>
              <a:endParaRPr sz="800">
                <a:latin typeface="Calibri"/>
                <a:cs typeface="Calibri"/>
              </a:endParaRPr>
            </a:p>
          </p:txBody>
        </p:sp>
        <p:sp>
          <p:nvSpPr>
            <p:cNvPr id="100" name="object 100"/>
            <p:cNvSpPr txBox="1"/>
            <p:nvPr/>
          </p:nvSpPr>
          <p:spPr>
            <a:xfrm>
              <a:off x="4701575" y="9662575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800" b="1" dirty="0">
                  <a:solidFill>
                    <a:srgbClr val="546A83"/>
                  </a:solidFill>
                  <a:latin typeface="Calibri"/>
                  <a:cs typeface="Calibri"/>
                </a:rPr>
                <a:t>2015</a:t>
              </a:r>
              <a:endParaRPr sz="800">
                <a:latin typeface="Calibri"/>
                <a:cs typeface="Calibri"/>
              </a:endParaRPr>
            </a:p>
          </p:txBody>
        </p:sp>
        <p:sp>
          <p:nvSpPr>
            <p:cNvPr id="101" name="object 101"/>
            <p:cNvSpPr txBox="1"/>
            <p:nvPr/>
          </p:nvSpPr>
          <p:spPr>
            <a:xfrm>
              <a:off x="5763092" y="9666233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800" b="1" dirty="0">
                  <a:solidFill>
                    <a:srgbClr val="546A83"/>
                  </a:solidFill>
                  <a:latin typeface="Calibri"/>
                  <a:cs typeface="Calibri"/>
                </a:rPr>
                <a:t>2016</a:t>
              </a:r>
              <a:endParaRPr sz="800">
                <a:latin typeface="Calibri"/>
                <a:cs typeface="Calibri"/>
              </a:endParaRPr>
            </a:p>
          </p:txBody>
        </p:sp>
        <p:sp>
          <p:nvSpPr>
            <p:cNvPr id="102" name="object 102"/>
            <p:cNvSpPr txBox="1"/>
            <p:nvPr/>
          </p:nvSpPr>
          <p:spPr>
            <a:xfrm>
              <a:off x="6843608" y="9666233"/>
              <a:ext cx="231775" cy="1473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800" b="1" dirty="0">
                  <a:solidFill>
                    <a:srgbClr val="546A83"/>
                  </a:solidFill>
                  <a:latin typeface="Calibri"/>
                  <a:cs typeface="Calibri"/>
                </a:rPr>
                <a:t>2017</a:t>
              </a:r>
              <a:endParaRPr sz="800">
                <a:latin typeface="Calibri"/>
                <a:cs typeface="Calibri"/>
              </a:endParaRPr>
            </a:p>
          </p:txBody>
        </p:sp>
        <p:sp>
          <p:nvSpPr>
            <p:cNvPr id="14" name="object 94">
              <a:extLst>
                <a:ext uri="{FF2B5EF4-FFF2-40B4-BE49-F238E27FC236}">
                  <a16:creationId xmlns:a16="http://schemas.microsoft.com/office/drawing/2014/main" id="{886E9800-DE27-BA64-967F-89C2206DE8CE}"/>
                </a:ext>
              </a:extLst>
            </p:cNvPr>
            <p:cNvSpPr/>
            <p:nvPr/>
          </p:nvSpPr>
          <p:spPr>
            <a:xfrm>
              <a:off x="2753460" y="822960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94">
              <a:extLst>
                <a:ext uri="{FF2B5EF4-FFF2-40B4-BE49-F238E27FC236}">
                  <a16:creationId xmlns:a16="http://schemas.microsoft.com/office/drawing/2014/main" id="{21C06CBD-B886-B4E6-8019-BFEAACBFAF53}"/>
                </a:ext>
              </a:extLst>
            </p:cNvPr>
            <p:cNvSpPr/>
            <p:nvPr/>
          </p:nvSpPr>
          <p:spPr>
            <a:xfrm>
              <a:off x="2743200" y="845820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94">
              <a:extLst>
                <a:ext uri="{FF2B5EF4-FFF2-40B4-BE49-F238E27FC236}">
                  <a16:creationId xmlns:a16="http://schemas.microsoft.com/office/drawing/2014/main" id="{7A2BBF01-35E9-7118-DE97-B3A944D2AA76}"/>
                </a:ext>
              </a:extLst>
            </p:cNvPr>
            <p:cNvSpPr/>
            <p:nvPr/>
          </p:nvSpPr>
          <p:spPr>
            <a:xfrm>
              <a:off x="2759710" y="868680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94">
              <a:extLst>
                <a:ext uri="{FF2B5EF4-FFF2-40B4-BE49-F238E27FC236}">
                  <a16:creationId xmlns:a16="http://schemas.microsoft.com/office/drawing/2014/main" id="{0B5278AB-5668-7AE4-6F11-3A5B1F8098EB}"/>
                </a:ext>
              </a:extLst>
            </p:cNvPr>
            <p:cNvSpPr/>
            <p:nvPr/>
          </p:nvSpPr>
          <p:spPr>
            <a:xfrm>
              <a:off x="2759710" y="8915400"/>
              <a:ext cx="4707890" cy="0"/>
            </a:xfrm>
            <a:custGeom>
              <a:avLst/>
              <a:gdLst/>
              <a:ahLst/>
              <a:cxnLst/>
              <a:rect l="l" t="t" r="r" b="b"/>
              <a:pathLst>
                <a:path w="4707890">
                  <a:moveTo>
                    <a:pt x="0" y="0"/>
                  </a:moveTo>
                  <a:lnTo>
                    <a:pt x="4707517" y="0"/>
                  </a:lnTo>
                </a:path>
              </a:pathLst>
            </a:custGeom>
            <a:ln w="4838">
              <a:solidFill>
                <a:srgbClr val="4E617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8" name="Groupe 107">
            <a:extLst>
              <a:ext uri="{FF2B5EF4-FFF2-40B4-BE49-F238E27FC236}">
                <a16:creationId xmlns:a16="http://schemas.microsoft.com/office/drawing/2014/main" id="{DDCFE167-9E28-FC58-33CA-6E52AC1D7614}"/>
              </a:ext>
            </a:extLst>
          </p:cNvPr>
          <p:cNvGrpSpPr/>
          <p:nvPr/>
        </p:nvGrpSpPr>
        <p:grpSpPr>
          <a:xfrm>
            <a:off x="2257866" y="1257502"/>
            <a:ext cx="2614507" cy="2101955"/>
            <a:chOff x="2257866" y="1257502"/>
            <a:chExt cx="2614507" cy="2101955"/>
          </a:xfrm>
        </p:grpSpPr>
        <p:pic>
          <p:nvPicPr>
            <p:cNvPr id="32" name="object 14">
              <a:extLst>
                <a:ext uri="{FF2B5EF4-FFF2-40B4-BE49-F238E27FC236}">
                  <a16:creationId xmlns:a16="http://schemas.microsoft.com/office/drawing/2014/main" id="{752F8790-D548-E7F6-8B65-86C16AFAF3C2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57866" y="1257502"/>
              <a:ext cx="1919177" cy="2101955"/>
            </a:xfrm>
            <a:prstGeom prst="rect">
              <a:avLst/>
            </a:prstGeom>
          </p:spPr>
        </p:pic>
        <p:sp>
          <p:nvSpPr>
            <p:cNvPr id="33" name="object 15">
              <a:extLst>
                <a:ext uri="{FF2B5EF4-FFF2-40B4-BE49-F238E27FC236}">
                  <a16:creationId xmlns:a16="http://schemas.microsoft.com/office/drawing/2014/main" id="{8356642A-01E2-FBED-3058-861A83E4B855}"/>
                </a:ext>
              </a:extLst>
            </p:cNvPr>
            <p:cNvSpPr txBox="1"/>
            <p:nvPr/>
          </p:nvSpPr>
          <p:spPr>
            <a:xfrm>
              <a:off x="3733800" y="1339405"/>
              <a:ext cx="569068" cy="2891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95"/>
                </a:spcBef>
              </a:pPr>
              <a:r>
                <a:rPr lang="fr-CA" b="1" spc="-5" dirty="0">
                  <a:solidFill>
                    <a:srgbClr val="FFFFFF"/>
                  </a:solidFill>
                  <a:latin typeface="Calibri"/>
                  <a:cs typeface="Calibri"/>
                </a:rPr>
                <a:t>5</a:t>
              </a:r>
              <a:r>
                <a:rPr b="1" spc="-10" dirty="0">
                  <a:solidFill>
                    <a:srgbClr val="FFFFFF"/>
                  </a:solidFill>
                  <a:latin typeface="Calibri"/>
                  <a:cs typeface="Calibri"/>
                </a:rPr>
                <a:t>0</a:t>
              </a:r>
              <a:r>
                <a:rPr b="1" spc="7" baseline="51851" dirty="0">
                  <a:solidFill>
                    <a:srgbClr val="FFFFFF"/>
                  </a:solidFill>
                  <a:latin typeface="Calibri"/>
                  <a:cs typeface="Calibri"/>
                </a:rPr>
                <a:t>%</a:t>
              </a:r>
              <a:endParaRPr baseline="51851" dirty="0">
                <a:latin typeface="Calibri"/>
                <a:cs typeface="Calibri"/>
              </a:endParaRPr>
            </a:p>
          </p:txBody>
        </p:sp>
        <p:sp>
          <p:nvSpPr>
            <p:cNvPr id="34" name="object 17">
              <a:extLst>
                <a:ext uri="{FF2B5EF4-FFF2-40B4-BE49-F238E27FC236}">
                  <a16:creationId xmlns:a16="http://schemas.microsoft.com/office/drawing/2014/main" id="{7DC7AD50-C4D3-1EC0-0E32-F3C8FD7198A6}"/>
                </a:ext>
              </a:extLst>
            </p:cNvPr>
            <p:cNvSpPr txBox="1"/>
            <p:nvPr/>
          </p:nvSpPr>
          <p:spPr>
            <a:xfrm>
              <a:off x="2571926" y="2460953"/>
              <a:ext cx="1091940" cy="168635"/>
            </a:xfrm>
            <a:prstGeom prst="rect">
              <a:avLst/>
            </a:prstGeom>
          </p:spPr>
          <p:txBody>
            <a:bodyPr vert="horz" wrap="square" lIns="0" tIns="14604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14"/>
                </a:spcBef>
              </a:pPr>
              <a:r>
                <a:rPr sz="1000" b="1" spc="35" dirty="0">
                  <a:solidFill>
                    <a:srgbClr val="546A83"/>
                  </a:solidFill>
                  <a:latin typeface="Calibri"/>
                  <a:cs typeface="Calibri"/>
                </a:rPr>
                <a:t>POPUL</a:t>
              </a:r>
              <a:r>
                <a:rPr sz="1000" b="1" spc="-35" dirty="0">
                  <a:solidFill>
                    <a:srgbClr val="546A83"/>
                  </a:solidFill>
                  <a:latin typeface="Calibri"/>
                  <a:cs typeface="Calibri"/>
                </a:rPr>
                <a:t>A</a:t>
              </a:r>
              <a:r>
                <a:rPr sz="1000" b="1" spc="35" dirty="0">
                  <a:solidFill>
                    <a:srgbClr val="546A83"/>
                  </a:solidFill>
                  <a:latin typeface="Calibri"/>
                  <a:cs typeface="Calibri"/>
                </a:rPr>
                <a:t>TION</a:t>
              </a:r>
              <a:endParaRPr sz="1000" dirty="0">
                <a:latin typeface="Calibri"/>
                <a:cs typeface="Calibri"/>
              </a:endParaRPr>
            </a:p>
          </p:txBody>
        </p:sp>
        <p:sp>
          <p:nvSpPr>
            <p:cNvPr id="35" name="object 18">
              <a:extLst>
                <a:ext uri="{FF2B5EF4-FFF2-40B4-BE49-F238E27FC236}">
                  <a16:creationId xmlns:a16="http://schemas.microsoft.com/office/drawing/2014/main" id="{5448C571-62A0-B8C1-4A7A-52EAC46FF868}"/>
                </a:ext>
              </a:extLst>
            </p:cNvPr>
            <p:cNvSpPr txBox="1"/>
            <p:nvPr/>
          </p:nvSpPr>
          <p:spPr>
            <a:xfrm>
              <a:off x="4049140" y="2394762"/>
              <a:ext cx="823233" cy="695254"/>
            </a:xfrm>
            <a:prstGeom prst="rect">
              <a:avLst/>
            </a:prstGeom>
          </p:spPr>
          <p:txBody>
            <a:bodyPr vert="horz" wrap="square" lIns="0" tIns="14604" rIns="0" bIns="0" rtlCol="0">
              <a:spAutoFit/>
            </a:bodyPr>
            <a:lstStyle/>
            <a:p>
              <a:pPr marL="12700">
                <a:lnSpc>
                  <a:spcPct val="80000"/>
                </a:lnSpc>
                <a:spcBef>
                  <a:spcPts val="114"/>
                </a:spcBef>
              </a:pPr>
              <a:r>
                <a:rPr lang="fr-CA" sz="1100" b="1" spc="5" dirty="0">
                  <a:solidFill>
                    <a:srgbClr val="DD8628"/>
                  </a:solidFill>
                  <a:latin typeface="Calibri"/>
                  <a:cs typeface="Calibri"/>
                </a:rPr>
                <a:t>5</a:t>
              </a:r>
              <a:r>
                <a:rPr sz="1100" b="1" spc="-50" dirty="0">
                  <a:solidFill>
                    <a:srgbClr val="DD8628"/>
                  </a:solidFill>
                  <a:latin typeface="Calibri"/>
                  <a:cs typeface="Calibri"/>
                </a:rPr>
                <a:t> </a:t>
              </a:r>
              <a:r>
                <a:rPr sz="1100" b="1" spc="10" dirty="0">
                  <a:solidFill>
                    <a:srgbClr val="DD8628"/>
                  </a:solidFill>
                  <a:latin typeface="Calibri"/>
                  <a:cs typeface="Calibri"/>
                </a:rPr>
                <a:t>%</a:t>
              </a:r>
              <a:r>
                <a:rPr sz="1100" b="1" spc="-25" dirty="0">
                  <a:solidFill>
                    <a:srgbClr val="DD8628"/>
                  </a:solidFill>
                  <a:latin typeface="Calibri"/>
                  <a:cs typeface="Calibri"/>
                </a:rPr>
                <a:t> </a:t>
              </a:r>
              <a:r>
                <a:rPr lang="fr-CA" sz="1100" b="1" spc="5" dirty="0">
                  <a:solidFill>
                    <a:srgbClr val="546A83"/>
                  </a:solidFill>
                  <a:latin typeface="Calibri"/>
                  <a:cs typeface="Calibri"/>
                </a:rPr>
                <a:t>de la population génère </a:t>
              </a:r>
              <a:r>
                <a:rPr lang="fr-CA" sz="1100" b="1" spc="5" dirty="0">
                  <a:solidFill>
                    <a:srgbClr val="DD8628"/>
                  </a:solidFill>
                  <a:latin typeface="Calibri"/>
                  <a:cs typeface="Calibri"/>
                </a:rPr>
                <a:t>50</a:t>
              </a:r>
              <a:r>
                <a:rPr lang="fr-CA" sz="1100" b="1" spc="-50" dirty="0">
                  <a:solidFill>
                    <a:srgbClr val="DD8628"/>
                  </a:solidFill>
                  <a:latin typeface="Calibri"/>
                  <a:cs typeface="Calibri"/>
                </a:rPr>
                <a:t> </a:t>
              </a:r>
              <a:r>
                <a:rPr lang="fr-CA" sz="1100" b="1" spc="10" dirty="0">
                  <a:solidFill>
                    <a:srgbClr val="DD8628"/>
                  </a:solidFill>
                  <a:latin typeface="Calibri"/>
                  <a:cs typeface="Calibri"/>
                </a:rPr>
                <a:t>% </a:t>
              </a:r>
              <a:r>
                <a:rPr lang="fr-CA" sz="1100" b="1" spc="5" dirty="0">
                  <a:solidFill>
                    <a:srgbClr val="546A83"/>
                  </a:solidFill>
                  <a:latin typeface="Calibri"/>
                  <a:cs typeface="Calibri"/>
                </a:rPr>
                <a:t>des dépenses en santé</a:t>
              </a:r>
              <a:r>
                <a:rPr lang="fr-CA" sz="1100" b="1" spc="-25" dirty="0">
                  <a:solidFill>
                    <a:srgbClr val="DD8628"/>
                  </a:solidFill>
                  <a:latin typeface="Calibri"/>
                  <a:cs typeface="Calibri"/>
                </a:rPr>
                <a:t> </a:t>
              </a:r>
              <a:endParaRPr sz="1100" dirty="0">
                <a:latin typeface="Calibri"/>
                <a:cs typeface="Calibri"/>
              </a:endParaRPr>
            </a:p>
          </p:txBody>
        </p:sp>
        <p:sp>
          <p:nvSpPr>
            <p:cNvPr id="36" name="object 16">
              <a:extLst>
                <a:ext uri="{FF2B5EF4-FFF2-40B4-BE49-F238E27FC236}">
                  <a16:creationId xmlns:a16="http://schemas.microsoft.com/office/drawing/2014/main" id="{78CC8869-E9B3-B3E6-6853-456CD0BCA869}"/>
                </a:ext>
              </a:extLst>
            </p:cNvPr>
            <p:cNvSpPr txBox="1"/>
            <p:nvPr/>
          </p:nvSpPr>
          <p:spPr>
            <a:xfrm>
              <a:off x="3581400" y="3079649"/>
              <a:ext cx="420747" cy="198772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10"/>
                </a:spcBef>
              </a:pPr>
              <a:r>
                <a:rPr lang="fr-CA" sz="1200" b="1" spc="5" dirty="0">
                  <a:solidFill>
                    <a:srgbClr val="FFFFFF"/>
                  </a:solidFill>
                  <a:latin typeface="Calibri"/>
                  <a:cs typeface="Calibri"/>
                </a:rPr>
                <a:t>5</a:t>
              </a:r>
              <a:r>
                <a:rPr sz="1200" b="1" baseline="55555" dirty="0">
                  <a:solidFill>
                    <a:srgbClr val="FFFFFF"/>
                  </a:solidFill>
                  <a:latin typeface="Calibri"/>
                  <a:cs typeface="Calibri"/>
                </a:rPr>
                <a:t>%</a:t>
              </a:r>
              <a:endParaRPr sz="1200" baseline="55555" dirty="0">
                <a:latin typeface="Calibri"/>
                <a:cs typeface="Calibri"/>
              </a:endParaRPr>
            </a:p>
          </p:txBody>
        </p:sp>
      </p:grpSp>
      <p:pic>
        <p:nvPicPr>
          <p:cNvPr id="42" name="object 19">
            <a:extLst>
              <a:ext uri="{FF2B5EF4-FFF2-40B4-BE49-F238E27FC236}">
                <a16:creationId xmlns:a16="http://schemas.microsoft.com/office/drawing/2014/main" id="{DBA277E3-AB84-8F88-1BE3-0402CC2C1BCC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77019" y="1152629"/>
            <a:ext cx="1862897" cy="2232145"/>
          </a:xfrm>
          <a:prstGeom prst="rect">
            <a:avLst/>
          </a:prstGeom>
        </p:spPr>
      </p:pic>
      <p:sp>
        <p:nvSpPr>
          <p:cNvPr id="43" name="object 20">
            <a:extLst>
              <a:ext uri="{FF2B5EF4-FFF2-40B4-BE49-F238E27FC236}">
                <a16:creationId xmlns:a16="http://schemas.microsoft.com/office/drawing/2014/main" id="{7330A1D6-9364-8330-F96A-427E6EB88BAF}"/>
              </a:ext>
            </a:extLst>
          </p:cNvPr>
          <p:cNvSpPr txBox="1"/>
          <p:nvPr/>
        </p:nvSpPr>
        <p:spPr>
          <a:xfrm>
            <a:off x="6477000" y="1248810"/>
            <a:ext cx="594133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b="1" spc="7" baseline="5185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baseline="51851" dirty="0">
              <a:latin typeface="Calibri"/>
              <a:cs typeface="Calibri"/>
            </a:endParaRPr>
          </a:p>
        </p:txBody>
      </p:sp>
      <p:sp>
        <p:nvSpPr>
          <p:cNvPr id="44" name="object 22">
            <a:extLst>
              <a:ext uri="{FF2B5EF4-FFF2-40B4-BE49-F238E27FC236}">
                <a16:creationId xmlns:a16="http://schemas.microsoft.com/office/drawing/2014/main" id="{E6DABFE5-4A1B-5E5A-A5E3-BDC4E729B4FB}"/>
              </a:ext>
            </a:extLst>
          </p:cNvPr>
          <p:cNvSpPr txBox="1"/>
          <p:nvPr/>
        </p:nvSpPr>
        <p:spPr>
          <a:xfrm>
            <a:off x="5334000" y="2443250"/>
            <a:ext cx="1920791" cy="1686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00" b="1" spc="15" dirty="0">
                <a:solidFill>
                  <a:srgbClr val="546A83"/>
                </a:solidFill>
                <a:latin typeface="Calibri"/>
                <a:cs typeface="Calibri"/>
              </a:rPr>
              <a:t>PATIENTS</a:t>
            </a:r>
            <a:r>
              <a:rPr sz="1000" b="1" spc="-10" dirty="0">
                <a:solidFill>
                  <a:srgbClr val="546A83"/>
                </a:solidFill>
                <a:latin typeface="Calibri"/>
                <a:cs typeface="Calibri"/>
              </a:rPr>
              <a:t> </a:t>
            </a:r>
            <a:r>
              <a:rPr sz="1000" b="1" spc="5" dirty="0">
                <a:solidFill>
                  <a:srgbClr val="546A83"/>
                </a:solidFill>
                <a:latin typeface="Calibri"/>
                <a:cs typeface="Calibri"/>
              </a:rPr>
              <a:t>|</a:t>
            </a:r>
            <a:r>
              <a:rPr sz="1000" b="1" spc="-5" dirty="0">
                <a:solidFill>
                  <a:srgbClr val="546A83"/>
                </a:solidFill>
                <a:latin typeface="Calibri"/>
                <a:cs typeface="Calibri"/>
              </a:rPr>
              <a:t> </a:t>
            </a:r>
            <a:r>
              <a:rPr lang="fr-CA" sz="1000" b="1" spc="35" dirty="0">
                <a:solidFill>
                  <a:srgbClr val="546A83"/>
                </a:solidFill>
                <a:latin typeface="Calibri"/>
                <a:cs typeface="Calibri"/>
              </a:rPr>
              <a:t>URGENCE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45" name="object 23">
            <a:extLst>
              <a:ext uri="{FF2B5EF4-FFF2-40B4-BE49-F238E27FC236}">
                <a16:creationId xmlns:a16="http://schemas.microsoft.com/office/drawing/2014/main" id="{D712C914-8974-8232-46B7-35E03068FFC5}"/>
              </a:ext>
            </a:extLst>
          </p:cNvPr>
          <p:cNvSpPr txBox="1"/>
          <p:nvPr/>
        </p:nvSpPr>
        <p:spPr>
          <a:xfrm>
            <a:off x="6869517" y="2339640"/>
            <a:ext cx="770548" cy="71128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240"/>
              </a:spcBef>
            </a:pPr>
            <a:r>
              <a:rPr sz="1100" b="1" spc="5" dirty="0">
                <a:solidFill>
                  <a:srgbClr val="E6B222"/>
                </a:solidFill>
                <a:latin typeface="Calibri"/>
                <a:cs typeface="Calibri"/>
              </a:rPr>
              <a:t>5 </a:t>
            </a:r>
            <a:r>
              <a:rPr sz="1100" b="1" spc="10" dirty="0">
                <a:solidFill>
                  <a:srgbClr val="E6B222"/>
                </a:solidFill>
                <a:latin typeface="Calibri"/>
                <a:cs typeface="Calibri"/>
              </a:rPr>
              <a:t>% </a:t>
            </a:r>
            <a:r>
              <a:rPr lang="fr-CA" sz="1100" b="1" spc="5" dirty="0">
                <a:solidFill>
                  <a:srgbClr val="546A83"/>
                </a:solidFill>
                <a:latin typeface="Calibri"/>
                <a:cs typeface="Calibri"/>
              </a:rPr>
              <a:t>des patients à l’urgence génère </a:t>
            </a:r>
            <a:r>
              <a:rPr sz="1100" b="1" spc="5" dirty="0">
                <a:solidFill>
                  <a:srgbClr val="E6B222"/>
                </a:solidFill>
                <a:latin typeface="Calibri"/>
                <a:cs typeface="Calibri"/>
              </a:rPr>
              <a:t>35</a:t>
            </a:r>
            <a:r>
              <a:rPr sz="1100" b="1" spc="-25" dirty="0">
                <a:solidFill>
                  <a:srgbClr val="E6B222"/>
                </a:solidFill>
                <a:latin typeface="Calibri"/>
                <a:cs typeface="Calibri"/>
              </a:rPr>
              <a:t> </a:t>
            </a:r>
            <a:r>
              <a:rPr sz="1100" b="1" spc="5" dirty="0">
                <a:solidFill>
                  <a:srgbClr val="E6B222"/>
                </a:solidFill>
                <a:latin typeface="Calibri"/>
                <a:cs typeface="Calibri"/>
              </a:rPr>
              <a:t>%  </a:t>
            </a:r>
            <a:r>
              <a:rPr lang="fr-CA" sz="1100" b="1" spc="5" dirty="0">
                <a:solidFill>
                  <a:srgbClr val="546A83"/>
                </a:solidFill>
                <a:latin typeface="Calibri"/>
                <a:cs typeface="Calibri"/>
              </a:rPr>
              <a:t>des visites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6" name="object 16">
            <a:extLst>
              <a:ext uri="{FF2B5EF4-FFF2-40B4-BE49-F238E27FC236}">
                <a16:creationId xmlns:a16="http://schemas.microsoft.com/office/drawing/2014/main" id="{4C39027C-7479-E78E-9504-F321897C6191}"/>
              </a:ext>
            </a:extLst>
          </p:cNvPr>
          <p:cNvSpPr txBox="1"/>
          <p:nvPr/>
        </p:nvSpPr>
        <p:spPr>
          <a:xfrm>
            <a:off x="6453380" y="3063703"/>
            <a:ext cx="420747" cy="1987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lang="fr-CA" sz="1200" b="1" spc="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200" b="1" baseline="55555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200" baseline="55555" dirty="0">
              <a:latin typeface="Calibri"/>
              <a:cs typeface="Calibri"/>
            </a:endParaRPr>
          </a:p>
        </p:txBody>
      </p: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C79FD92C-9C40-C756-3647-F965D6FEE3A0}"/>
              </a:ext>
            </a:extLst>
          </p:cNvPr>
          <p:cNvGrpSpPr/>
          <p:nvPr/>
        </p:nvGrpSpPr>
        <p:grpSpPr>
          <a:xfrm>
            <a:off x="457200" y="3780339"/>
            <a:ext cx="4864319" cy="3382461"/>
            <a:chOff x="-4864319" y="3627939"/>
            <a:chExt cx="4864319" cy="3382461"/>
          </a:xfrm>
        </p:grpSpPr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6BABE83E-5F93-482A-8EDC-195DFF9F9616}"/>
                </a:ext>
              </a:extLst>
            </p:cNvPr>
            <p:cNvGrpSpPr/>
            <p:nvPr/>
          </p:nvGrpSpPr>
          <p:grpSpPr>
            <a:xfrm>
              <a:off x="-4864319" y="3627939"/>
              <a:ext cx="4864319" cy="3382461"/>
              <a:chOff x="509943" y="3674668"/>
              <a:chExt cx="4873766" cy="3542729"/>
            </a:xfrm>
          </p:grpSpPr>
          <p:pic>
            <p:nvPicPr>
              <p:cNvPr id="48" name="object 39">
                <a:extLst>
                  <a:ext uri="{FF2B5EF4-FFF2-40B4-BE49-F238E27FC236}">
                    <a16:creationId xmlns:a16="http://schemas.microsoft.com/office/drawing/2014/main" id="{0F2F6E27-6D19-4832-259F-B293957F792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731773" y="6829677"/>
                <a:ext cx="2890017" cy="358585"/>
              </a:xfrm>
              <a:prstGeom prst="rect">
                <a:avLst/>
              </a:prstGeom>
            </p:spPr>
          </p:pic>
          <p:grpSp>
            <p:nvGrpSpPr>
              <p:cNvPr id="49" name="object 30">
                <a:extLst>
                  <a:ext uri="{FF2B5EF4-FFF2-40B4-BE49-F238E27FC236}">
                    <a16:creationId xmlns:a16="http://schemas.microsoft.com/office/drawing/2014/main" id="{DEA60048-F4BB-48DF-3E2F-74196203B187}"/>
                  </a:ext>
                </a:extLst>
              </p:cNvPr>
              <p:cNvGrpSpPr/>
              <p:nvPr/>
            </p:nvGrpSpPr>
            <p:grpSpPr>
              <a:xfrm>
                <a:off x="542366" y="3867337"/>
                <a:ext cx="4841343" cy="3297554"/>
                <a:chOff x="542366" y="3867337"/>
                <a:chExt cx="4841343" cy="3297554"/>
              </a:xfrm>
            </p:grpSpPr>
            <p:pic>
              <p:nvPicPr>
                <p:cNvPr id="114" name="object 39">
                  <a:extLst>
                    <a:ext uri="{FF2B5EF4-FFF2-40B4-BE49-F238E27FC236}">
                      <a16:creationId xmlns:a16="http://schemas.microsoft.com/office/drawing/2014/main" id="{46195A1C-A78D-7820-DE67-D22000B63374}"/>
                    </a:ext>
                  </a:extLst>
                </p:cNvPr>
                <p:cNvPicPr/>
                <p:nvPr/>
              </p:nvPicPr>
              <p:blipFill>
                <a:blip r:embed="rId8" cstate="print"/>
                <a:stretch>
                  <a:fillRect/>
                </a:stretch>
              </p:blipFill>
              <p:spPr>
                <a:xfrm>
                  <a:off x="731773" y="5122862"/>
                  <a:ext cx="2199411" cy="1606461"/>
                </a:xfrm>
                <a:prstGeom prst="rect">
                  <a:avLst/>
                </a:prstGeom>
              </p:spPr>
            </p:pic>
            <p:sp>
              <p:nvSpPr>
                <p:cNvPr id="115" name="object 31">
                  <a:extLst>
                    <a:ext uri="{FF2B5EF4-FFF2-40B4-BE49-F238E27FC236}">
                      <a16:creationId xmlns:a16="http://schemas.microsoft.com/office/drawing/2014/main" id="{E0E279D2-D4D0-191E-A1AA-6DC892DE44C5}"/>
                    </a:ext>
                  </a:extLst>
                </p:cNvPr>
                <p:cNvSpPr/>
                <p:nvPr/>
              </p:nvSpPr>
              <p:spPr>
                <a:xfrm>
                  <a:off x="2086155" y="3867337"/>
                  <a:ext cx="3297554" cy="32975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7554" h="3297554">
                      <a:moveTo>
                        <a:pt x="1638556" y="0"/>
                      </a:moveTo>
                      <a:lnTo>
                        <a:pt x="1591308" y="906"/>
                      </a:lnTo>
                      <a:lnTo>
                        <a:pt x="1544321" y="3157"/>
                      </a:lnTo>
                      <a:lnTo>
                        <a:pt x="1497616" y="6737"/>
                      </a:lnTo>
                      <a:lnTo>
                        <a:pt x="1451217" y="11630"/>
                      </a:lnTo>
                      <a:lnTo>
                        <a:pt x="1405144" y="17820"/>
                      </a:lnTo>
                      <a:lnTo>
                        <a:pt x="1359419" y="25288"/>
                      </a:lnTo>
                      <a:lnTo>
                        <a:pt x="1314064" y="34020"/>
                      </a:lnTo>
                      <a:lnTo>
                        <a:pt x="1269101" y="43999"/>
                      </a:lnTo>
                      <a:lnTo>
                        <a:pt x="1224552" y="55208"/>
                      </a:lnTo>
                      <a:lnTo>
                        <a:pt x="1180439" y="67631"/>
                      </a:lnTo>
                      <a:lnTo>
                        <a:pt x="1136783" y="81251"/>
                      </a:lnTo>
                      <a:lnTo>
                        <a:pt x="1093606" y="96053"/>
                      </a:lnTo>
                      <a:lnTo>
                        <a:pt x="1050931" y="112019"/>
                      </a:lnTo>
                      <a:lnTo>
                        <a:pt x="1008778" y="129133"/>
                      </a:lnTo>
                      <a:lnTo>
                        <a:pt x="967171" y="147378"/>
                      </a:lnTo>
                      <a:lnTo>
                        <a:pt x="926129" y="166739"/>
                      </a:lnTo>
                      <a:lnTo>
                        <a:pt x="885676" y="187198"/>
                      </a:lnTo>
                      <a:lnTo>
                        <a:pt x="845834" y="208740"/>
                      </a:lnTo>
                      <a:lnTo>
                        <a:pt x="806623" y="231348"/>
                      </a:lnTo>
                      <a:lnTo>
                        <a:pt x="768067" y="255005"/>
                      </a:lnTo>
                      <a:lnTo>
                        <a:pt x="730186" y="279695"/>
                      </a:lnTo>
                      <a:lnTo>
                        <a:pt x="693002" y="305401"/>
                      </a:lnTo>
                      <a:lnTo>
                        <a:pt x="656538" y="332107"/>
                      </a:lnTo>
                      <a:lnTo>
                        <a:pt x="620816" y="359798"/>
                      </a:lnTo>
                      <a:lnTo>
                        <a:pt x="585856" y="388455"/>
                      </a:lnTo>
                      <a:lnTo>
                        <a:pt x="551681" y="418063"/>
                      </a:lnTo>
                      <a:lnTo>
                        <a:pt x="518313" y="448605"/>
                      </a:lnTo>
                      <a:lnTo>
                        <a:pt x="485773" y="480065"/>
                      </a:lnTo>
                      <a:lnTo>
                        <a:pt x="454084" y="512426"/>
                      </a:lnTo>
                      <a:lnTo>
                        <a:pt x="423266" y="545673"/>
                      </a:lnTo>
                      <a:lnTo>
                        <a:pt x="393343" y="579787"/>
                      </a:lnTo>
                      <a:lnTo>
                        <a:pt x="364336" y="614754"/>
                      </a:lnTo>
                      <a:lnTo>
                        <a:pt x="336266" y="650557"/>
                      </a:lnTo>
                      <a:lnTo>
                        <a:pt x="309156" y="687178"/>
                      </a:lnTo>
                      <a:lnTo>
                        <a:pt x="283027" y="724602"/>
                      </a:lnTo>
                      <a:lnTo>
                        <a:pt x="257901" y="762813"/>
                      </a:lnTo>
                      <a:lnTo>
                        <a:pt x="233800" y="801793"/>
                      </a:lnTo>
                      <a:lnTo>
                        <a:pt x="210746" y="841526"/>
                      </a:lnTo>
                      <a:lnTo>
                        <a:pt x="188760" y="881997"/>
                      </a:lnTo>
                      <a:lnTo>
                        <a:pt x="167865" y="923188"/>
                      </a:lnTo>
                      <a:lnTo>
                        <a:pt x="148082" y="965082"/>
                      </a:lnTo>
                      <a:lnTo>
                        <a:pt x="129433" y="1007665"/>
                      </a:lnTo>
                      <a:lnTo>
                        <a:pt x="111941" y="1050918"/>
                      </a:lnTo>
                      <a:lnTo>
                        <a:pt x="95625" y="1094826"/>
                      </a:lnTo>
                      <a:lnTo>
                        <a:pt x="80510" y="1139373"/>
                      </a:lnTo>
                      <a:lnTo>
                        <a:pt x="66616" y="1184541"/>
                      </a:lnTo>
                      <a:lnTo>
                        <a:pt x="53965" y="1230314"/>
                      </a:lnTo>
                      <a:lnTo>
                        <a:pt x="42579" y="1276677"/>
                      </a:lnTo>
                      <a:lnTo>
                        <a:pt x="32480" y="1323611"/>
                      </a:lnTo>
                      <a:lnTo>
                        <a:pt x="23690" y="1371102"/>
                      </a:lnTo>
                      <a:lnTo>
                        <a:pt x="16230" y="1419132"/>
                      </a:lnTo>
                      <a:lnTo>
                        <a:pt x="10161" y="1467359"/>
                      </a:lnTo>
                      <a:lnTo>
                        <a:pt x="5520" y="1515433"/>
                      </a:lnTo>
                      <a:lnTo>
                        <a:pt x="2291" y="1563334"/>
                      </a:lnTo>
                      <a:lnTo>
                        <a:pt x="456" y="1611039"/>
                      </a:lnTo>
                      <a:lnTo>
                        <a:pt x="0" y="1658527"/>
                      </a:lnTo>
                      <a:lnTo>
                        <a:pt x="905" y="1705776"/>
                      </a:lnTo>
                      <a:lnTo>
                        <a:pt x="3156" y="1752764"/>
                      </a:lnTo>
                      <a:lnTo>
                        <a:pt x="6736" y="1799469"/>
                      </a:lnTo>
                      <a:lnTo>
                        <a:pt x="11628" y="1845869"/>
                      </a:lnTo>
                      <a:lnTo>
                        <a:pt x="17817" y="1891943"/>
                      </a:lnTo>
                      <a:lnTo>
                        <a:pt x="25285" y="1937668"/>
                      </a:lnTo>
                      <a:lnTo>
                        <a:pt x="34017" y="1983023"/>
                      </a:lnTo>
                      <a:lnTo>
                        <a:pt x="43995" y="2027986"/>
                      </a:lnTo>
                      <a:lnTo>
                        <a:pt x="55204" y="2072536"/>
                      </a:lnTo>
                      <a:lnTo>
                        <a:pt x="67627" y="2116649"/>
                      </a:lnTo>
                      <a:lnTo>
                        <a:pt x="81247" y="2160305"/>
                      </a:lnTo>
                      <a:lnTo>
                        <a:pt x="96048" y="2203482"/>
                      </a:lnTo>
                      <a:lnTo>
                        <a:pt x="112013" y="2246158"/>
                      </a:lnTo>
                      <a:lnTo>
                        <a:pt x="129127" y="2288311"/>
                      </a:lnTo>
                      <a:lnTo>
                        <a:pt x="147372" y="2329919"/>
                      </a:lnTo>
                      <a:lnTo>
                        <a:pt x="166733" y="2370961"/>
                      </a:lnTo>
                      <a:lnTo>
                        <a:pt x="187192" y="2411414"/>
                      </a:lnTo>
                      <a:lnTo>
                        <a:pt x="208734" y="2451257"/>
                      </a:lnTo>
                      <a:lnTo>
                        <a:pt x="231341" y="2490467"/>
                      </a:lnTo>
                      <a:lnTo>
                        <a:pt x="254998" y="2529024"/>
                      </a:lnTo>
                      <a:lnTo>
                        <a:pt x="279688" y="2566905"/>
                      </a:lnTo>
                      <a:lnTo>
                        <a:pt x="305395" y="2604089"/>
                      </a:lnTo>
                      <a:lnTo>
                        <a:pt x="332101" y="2640553"/>
                      </a:lnTo>
                      <a:lnTo>
                        <a:pt x="359791" y="2676276"/>
                      </a:lnTo>
                      <a:lnTo>
                        <a:pt x="388448" y="2711236"/>
                      </a:lnTo>
                      <a:lnTo>
                        <a:pt x="418056" y="2745411"/>
                      </a:lnTo>
                      <a:lnTo>
                        <a:pt x="448599" y="2778779"/>
                      </a:lnTo>
                      <a:lnTo>
                        <a:pt x="480059" y="2811319"/>
                      </a:lnTo>
                      <a:lnTo>
                        <a:pt x="512420" y="2843009"/>
                      </a:lnTo>
                      <a:lnTo>
                        <a:pt x="545667" y="2873826"/>
                      </a:lnTo>
                      <a:lnTo>
                        <a:pt x="579782" y="2903749"/>
                      </a:lnTo>
                      <a:lnTo>
                        <a:pt x="614749" y="2932757"/>
                      </a:lnTo>
                      <a:lnTo>
                        <a:pt x="650551" y="2960827"/>
                      </a:lnTo>
                      <a:lnTo>
                        <a:pt x="687173" y="2987937"/>
                      </a:lnTo>
                      <a:lnTo>
                        <a:pt x="724598" y="3014066"/>
                      </a:lnTo>
                      <a:lnTo>
                        <a:pt x="762808" y="3039192"/>
                      </a:lnTo>
                      <a:lnTo>
                        <a:pt x="801789" y="3063293"/>
                      </a:lnTo>
                      <a:lnTo>
                        <a:pt x="841523" y="3086347"/>
                      </a:lnTo>
                      <a:lnTo>
                        <a:pt x="881993" y="3108333"/>
                      </a:lnTo>
                      <a:lnTo>
                        <a:pt x="923185" y="3129228"/>
                      </a:lnTo>
                      <a:lnTo>
                        <a:pt x="965080" y="3149011"/>
                      </a:lnTo>
                      <a:lnTo>
                        <a:pt x="1007663" y="3167660"/>
                      </a:lnTo>
                      <a:lnTo>
                        <a:pt x="1050917" y="3185153"/>
                      </a:lnTo>
                      <a:lnTo>
                        <a:pt x="1094825" y="3201468"/>
                      </a:lnTo>
                      <a:lnTo>
                        <a:pt x="1139372" y="3216583"/>
                      </a:lnTo>
                      <a:lnTo>
                        <a:pt x="1184541" y="3230477"/>
                      </a:lnTo>
                      <a:lnTo>
                        <a:pt x="1230315" y="3243128"/>
                      </a:lnTo>
                      <a:lnTo>
                        <a:pt x="1276678" y="3254514"/>
                      </a:lnTo>
                      <a:lnTo>
                        <a:pt x="1323613" y="3264613"/>
                      </a:lnTo>
                      <a:lnTo>
                        <a:pt x="1371104" y="3273404"/>
                      </a:lnTo>
                      <a:lnTo>
                        <a:pt x="1419135" y="3280863"/>
                      </a:lnTo>
                      <a:lnTo>
                        <a:pt x="1467362" y="3286931"/>
                      </a:lnTo>
                      <a:lnTo>
                        <a:pt x="1515436" y="3291571"/>
                      </a:lnTo>
                      <a:lnTo>
                        <a:pt x="1563337" y="3294800"/>
                      </a:lnTo>
                      <a:lnTo>
                        <a:pt x="1611042" y="3296635"/>
                      </a:lnTo>
                      <a:lnTo>
                        <a:pt x="1658530" y="3297091"/>
                      </a:lnTo>
                      <a:lnTo>
                        <a:pt x="1705779" y="3296185"/>
                      </a:lnTo>
                      <a:lnTo>
                        <a:pt x="1752766" y="3293933"/>
                      </a:lnTo>
                      <a:lnTo>
                        <a:pt x="1799471" y="3290353"/>
                      </a:lnTo>
                      <a:lnTo>
                        <a:pt x="1845871" y="3285460"/>
                      </a:lnTo>
                      <a:lnTo>
                        <a:pt x="1891945" y="3279270"/>
                      </a:lnTo>
                      <a:lnTo>
                        <a:pt x="1937670" y="3271802"/>
                      </a:lnTo>
                      <a:lnTo>
                        <a:pt x="1983025" y="3263070"/>
                      </a:lnTo>
                      <a:lnTo>
                        <a:pt x="2027988" y="3253091"/>
                      </a:lnTo>
                      <a:lnTo>
                        <a:pt x="2072537" y="3241882"/>
                      </a:lnTo>
                      <a:lnTo>
                        <a:pt x="2116650" y="3229459"/>
                      </a:lnTo>
                      <a:lnTo>
                        <a:pt x="2160306" y="3215839"/>
                      </a:lnTo>
                      <a:lnTo>
                        <a:pt x="2203483" y="3201037"/>
                      </a:lnTo>
                      <a:lnTo>
                        <a:pt x="2246158" y="3185071"/>
                      </a:lnTo>
                      <a:lnTo>
                        <a:pt x="2288311" y="3167958"/>
                      </a:lnTo>
                      <a:lnTo>
                        <a:pt x="2329919" y="3149712"/>
                      </a:lnTo>
                      <a:lnTo>
                        <a:pt x="2370960" y="3130351"/>
                      </a:lnTo>
                      <a:lnTo>
                        <a:pt x="2411413" y="3109892"/>
                      </a:lnTo>
                      <a:lnTo>
                        <a:pt x="2451255" y="3088350"/>
                      </a:lnTo>
                      <a:lnTo>
                        <a:pt x="2490466" y="3065742"/>
                      </a:lnTo>
                      <a:lnTo>
                        <a:pt x="2529022" y="3042085"/>
                      </a:lnTo>
                      <a:lnTo>
                        <a:pt x="2566903" y="3017395"/>
                      </a:lnTo>
                      <a:lnTo>
                        <a:pt x="2604086" y="2991689"/>
                      </a:lnTo>
                      <a:lnTo>
                        <a:pt x="2640550" y="2964983"/>
                      </a:lnTo>
                      <a:lnTo>
                        <a:pt x="2676273" y="2937293"/>
                      </a:lnTo>
                      <a:lnTo>
                        <a:pt x="2711232" y="2908635"/>
                      </a:lnTo>
                      <a:lnTo>
                        <a:pt x="2745407" y="2879027"/>
                      </a:lnTo>
                      <a:lnTo>
                        <a:pt x="2778775" y="2848485"/>
                      </a:lnTo>
                      <a:lnTo>
                        <a:pt x="2811314" y="2817025"/>
                      </a:lnTo>
                      <a:lnTo>
                        <a:pt x="2843003" y="2784664"/>
                      </a:lnTo>
                      <a:lnTo>
                        <a:pt x="2873820" y="2751417"/>
                      </a:lnTo>
                      <a:lnTo>
                        <a:pt x="2903743" y="2717303"/>
                      </a:lnTo>
                      <a:lnTo>
                        <a:pt x="2932751" y="2682336"/>
                      </a:lnTo>
                      <a:lnTo>
                        <a:pt x="2960820" y="2646534"/>
                      </a:lnTo>
                      <a:lnTo>
                        <a:pt x="2987930" y="2609912"/>
                      </a:lnTo>
                      <a:lnTo>
                        <a:pt x="3014059" y="2572488"/>
                      </a:lnTo>
                      <a:lnTo>
                        <a:pt x="3039185" y="2534277"/>
                      </a:lnTo>
                      <a:lnTo>
                        <a:pt x="3063285" y="2495297"/>
                      </a:lnTo>
                      <a:lnTo>
                        <a:pt x="3086339" y="2455564"/>
                      </a:lnTo>
                      <a:lnTo>
                        <a:pt x="3108325" y="2415093"/>
                      </a:lnTo>
                      <a:lnTo>
                        <a:pt x="3129220" y="2373902"/>
                      </a:lnTo>
                      <a:lnTo>
                        <a:pt x="3149002" y="2332008"/>
                      </a:lnTo>
                      <a:lnTo>
                        <a:pt x="3167651" y="2289425"/>
                      </a:lnTo>
                      <a:lnTo>
                        <a:pt x="3185144" y="2246172"/>
                      </a:lnTo>
                      <a:lnTo>
                        <a:pt x="3201459" y="2202264"/>
                      </a:lnTo>
                      <a:lnTo>
                        <a:pt x="3216574" y="2157717"/>
                      </a:lnTo>
                      <a:lnTo>
                        <a:pt x="3230468" y="2112549"/>
                      </a:lnTo>
                      <a:lnTo>
                        <a:pt x="3243119" y="2066776"/>
                      </a:lnTo>
                      <a:lnTo>
                        <a:pt x="3254505" y="2020413"/>
                      </a:lnTo>
                      <a:lnTo>
                        <a:pt x="3264604" y="1973479"/>
                      </a:lnTo>
                      <a:lnTo>
                        <a:pt x="3273394" y="1925988"/>
                      </a:lnTo>
                      <a:lnTo>
                        <a:pt x="3280854" y="1877958"/>
                      </a:lnTo>
                      <a:lnTo>
                        <a:pt x="3286922" y="1829731"/>
                      </a:lnTo>
                      <a:lnTo>
                        <a:pt x="3291563" y="1781657"/>
                      </a:lnTo>
                      <a:lnTo>
                        <a:pt x="3294793" y="1733756"/>
                      </a:lnTo>
                      <a:lnTo>
                        <a:pt x="3296628" y="1686051"/>
                      </a:lnTo>
                      <a:lnTo>
                        <a:pt x="3297084" y="1638563"/>
                      </a:lnTo>
                      <a:lnTo>
                        <a:pt x="3296179" y="1591314"/>
                      </a:lnTo>
                      <a:lnTo>
                        <a:pt x="3293928" y="1544326"/>
                      </a:lnTo>
                      <a:lnTo>
                        <a:pt x="3290348" y="1497621"/>
                      </a:lnTo>
                      <a:lnTo>
                        <a:pt x="3285455" y="1451221"/>
                      </a:lnTo>
                      <a:lnTo>
                        <a:pt x="3279266" y="1405148"/>
                      </a:lnTo>
                      <a:lnTo>
                        <a:pt x="3271798" y="1359422"/>
                      </a:lnTo>
                      <a:lnTo>
                        <a:pt x="3263067" y="1314067"/>
                      </a:lnTo>
                      <a:lnTo>
                        <a:pt x="3253088" y="1269104"/>
                      </a:lnTo>
                      <a:lnTo>
                        <a:pt x="3241879" y="1224555"/>
                      </a:lnTo>
                      <a:lnTo>
                        <a:pt x="3229457" y="1180441"/>
                      </a:lnTo>
                      <a:lnTo>
                        <a:pt x="3215837" y="1136785"/>
                      </a:lnTo>
                      <a:lnTo>
                        <a:pt x="3201036" y="1093608"/>
                      </a:lnTo>
                      <a:lnTo>
                        <a:pt x="3185070" y="1050932"/>
                      </a:lnTo>
                      <a:lnTo>
                        <a:pt x="3167956" y="1008779"/>
                      </a:lnTo>
                      <a:lnTo>
                        <a:pt x="3149711" y="967171"/>
                      </a:lnTo>
                      <a:lnTo>
                        <a:pt x="3130351" y="926129"/>
                      </a:lnTo>
                      <a:lnTo>
                        <a:pt x="3109891" y="885676"/>
                      </a:lnTo>
                      <a:lnTo>
                        <a:pt x="3088350" y="845833"/>
                      </a:lnTo>
                      <a:lnTo>
                        <a:pt x="3065742" y="806623"/>
                      </a:lnTo>
                      <a:lnTo>
                        <a:pt x="3042085" y="768066"/>
                      </a:lnTo>
                      <a:lnTo>
                        <a:pt x="3017395" y="730185"/>
                      </a:lnTo>
                      <a:lnTo>
                        <a:pt x="2991689" y="693001"/>
                      </a:lnTo>
                      <a:lnTo>
                        <a:pt x="2964983" y="656537"/>
                      </a:lnTo>
                      <a:lnTo>
                        <a:pt x="2937292" y="620814"/>
                      </a:lnTo>
                      <a:lnTo>
                        <a:pt x="2908635" y="585854"/>
                      </a:lnTo>
                      <a:lnTo>
                        <a:pt x="2879027" y="551679"/>
                      </a:lnTo>
                      <a:lnTo>
                        <a:pt x="2848485" y="518311"/>
                      </a:lnTo>
                      <a:lnTo>
                        <a:pt x="2817025" y="485771"/>
                      </a:lnTo>
                      <a:lnTo>
                        <a:pt x="2784663" y="454081"/>
                      </a:lnTo>
                      <a:lnTo>
                        <a:pt x="2751417" y="423264"/>
                      </a:lnTo>
                      <a:lnTo>
                        <a:pt x="2717302" y="393341"/>
                      </a:lnTo>
                      <a:lnTo>
                        <a:pt x="2682335" y="364333"/>
                      </a:lnTo>
                      <a:lnTo>
                        <a:pt x="2646532" y="336263"/>
                      </a:lnTo>
                      <a:lnTo>
                        <a:pt x="2609911" y="309153"/>
                      </a:lnTo>
                      <a:lnTo>
                        <a:pt x="2572486" y="283024"/>
                      </a:lnTo>
                      <a:lnTo>
                        <a:pt x="2534275" y="257898"/>
                      </a:lnTo>
                      <a:lnTo>
                        <a:pt x="2495295" y="233797"/>
                      </a:lnTo>
                      <a:lnTo>
                        <a:pt x="2455561" y="210743"/>
                      </a:lnTo>
                      <a:lnTo>
                        <a:pt x="2415090" y="188757"/>
                      </a:lnTo>
                      <a:lnTo>
                        <a:pt x="2373899" y="167862"/>
                      </a:lnTo>
                      <a:lnTo>
                        <a:pt x="2332004" y="148079"/>
                      </a:lnTo>
                      <a:lnTo>
                        <a:pt x="2289421" y="129430"/>
                      </a:lnTo>
                      <a:lnTo>
                        <a:pt x="2246167" y="111938"/>
                      </a:lnTo>
                      <a:lnTo>
                        <a:pt x="2202258" y="95622"/>
                      </a:lnTo>
                      <a:lnTo>
                        <a:pt x="2157711" y="80507"/>
                      </a:lnTo>
                      <a:lnTo>
                        <a:pt x="2112543" y="66613"/>
                      </a:lnTo>
                      <a:lnTo>
                        <a:pt x="2066769" y="53962"/>
                      </a:lnTo>
                      <a:lnTo>
                        <a:pt x="2020406" y="42576"/>
                      </a:lnTo>
                      <a:lnTo>
                        <a:pt x="1973470" y="32477"/>
                      </a:lnTo>
                      <a:lnTo>
                        <a:pt x="1925979" y="23687"/>
                      </a:lnTo>
                      <a:lnTo>
                        <a:pt x="1877948" y="16227"/>
                      </a:lnTo>
                      <a:lnTo>
                        <a:pt x="1829722" y="10159"/>
                      </a:lnTo>
                      <a:lnTo>
                        <a:pt x="1781648" y="5519"/>
                      </a:lnTo>
                      <a:lnTo>
                        <a:pt x="1733748" y="2290"/>
                      </a:lnTo>
                      <a:lnTo>
                        <a:pt x="1686044" y="455"/>
                      </a:lnTo>
                      <a:lnTo>
                        <a:pt x="163855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16" name="object 32">
                  <a:extLst>
                    <a:ext uri="{FF2B5EF4-FFF2-40B4-BE49-F238E27FC236}">
                      <a16:creationId xmlns:a16="http://schemas.microsoft.com/office/drawing/2014/main" id="{935D27A8-FE99-9AD3-0356-9BE6B5FB801E}"/>
                    </a:ext>
                  </a:extLst>
                </p:cNvPr>
                <p:cNvSpPr/>
                <p:nvPr/>
              </p:nvSpPr>
              <p:spPr>
                <a:xfrm>
                  <a:off x="2849798" y="4570675"/>
                  <a:ext cx="1356360" cy="11703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6360" h="1170304">
                      <a:moveTo>
                        <a:pt x="140474" y="0"/>
                      </a:moveTo>
                      <a:lnTo>
                        <a:pt x="0" y="999566"/>
                      </a:lnTo>
                      <a:lnTo>
                        <a:pt x="451219" y="1170063"/>
                      </a:lnTo>
                      <a:lnTo>
                        <a:pt x="742870" y="1165871"/>
                      </a:lnTo>
                      <a:lnTo>
                        <a:pt x="1002075" y="932066"/>
                      </a:lnTo>
                      <a:lnTo>
                        <a:pt x="1355953" y="413727"/>
                      </a:lnTo>
                      <a:lnTo>
                        <a:pt x="140474" y="0"/>
                      </a:lnTo>
                      <a:close/>
                    </a:path>
                  </a:pathLst>
                </a:custGeom>
                <a:solidFill>
                  <a:srgbClr val="D0D3DA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17" name="object 33">
                  <a:extLst>
                    <a:ext uri="{FF2B5EF4-FFF2-40B4-BE49-F238E27FC236}">
                      <a16:creationId xmlns:a16="http://schemas.microsoft.com/office/drawing/2014/main" id="{1094BDC2-92AC-6682-571F-06F2A58AC85D}"/>
                    </a:ext>
                  </a:extLst>
                </p:cNvPr>
                <p:cNvSpPr/>
                <p:nvPr/>
              </p:nvSpPr>
              <p:spPr>
                <a:xfrm>
                  <a:off x="2086155" y="3867337"/>
                  <a:ext cx="3297554" cy="32975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7554" h="3297554">
                      <a:moveTo>
                        <a:pt x="1419135" y="3280863"/>
                      </a:moveTo>
                      <a:lnTo>
                        <a:pt x="1467362" y="3286931"/>
                      </a:lnTo>
                      <a:lnTo>
                        <a:pt x="1515436" y="3291571"/>
                      </a:lnTo>
                      <a:lnTo>
                        <a:pt x="1563337" y="3294800"/>
                      </a:lnTo>
                      <a:lnTo>
                        <a:pt x="1611042" y="3296635"/>
                      </a:lnTo>
                      <a:lnTo>
                        <a:pt x="1658530" y="3297091"/>
                      </a:lnTo>
                      <a:lnTo>
                        <a:pt x="1705779" y="3296185"/>
                      </a:lnTo>
                      <a:lnTo>
                        <a:pt x="1752766" y="3293933"/>
                      </a:lnTo>
                      <a:lnTo>
                        <a:pt x="1799471" y="3290353"/>
                      </a:lnTo>
                      <a:lnTo>
                        <a:pt x="1845871" y="3285460"/>
                      </a:lnTo>
                      <a:lnTo>
                        <a:pt x="1891945" y="3279270"/>
                      </a:lnTo>
                      <a:lnTo>
                        <a:pt x="1937670" y="3271802"/>
                      </a:lnTo>
                      <a:lnTo>
                        <a:pt x="1983025" y="3263070"/>
                      </a:lnTo>
                      <a:lnTo>
                        <a:pt x="2027988" y="3253091"/>
                      </a:lnTo>
                      <a:lnTo>
                        <a:pt x="2072537" y="3241882"/>
                      </a:lnTo>
                      <a:lnTo>
                        <a:pt x="2116650" y="3229459"/>
                      </a:lnTo>
                      <a:lnTo>
                        <a:pt x="2160306" y="3215839"/>
                      </a:lnTo>
                      <a:lnTo>
                        <a:pt x="2203483" y="3201037"/>
                      </a:lnTo>
                      <a:lnTo>
                        <a:pt x="2246158" y="3185071"/>
                      </a:lnTo>
                      <a:lnTo>
                        <a:pt x="2288311" y="3167958"/>
                      </a:lnTo>
                      <a:lnTo>
                        <a:pt x="2329919" y="3149712"/>
                      </a:lnTo>
                      <a:lnTo>
                        <a:pt x="2370960" y="3130351"/>
                      </a:lnTo>
                      <a:lnTo>
                        <a:pt x="2411413" y="3109892"/>
                      </a:lnTo>
                      <a:lnTo>
                        <a:pt x="2451255" y="3088350"/>
                      </a:lnTo>
                      <a:lnTo>
                        <a:pt x="2490466" y="3065742"/>
                      </a:lnTo>
                      <a:lnTo>
                        <a:pt x="2529022" y="3042085"/>
                      </a:lnTo>
                      <a:lnTo>
                        <a:pt x="2566903" y="3017395"/>
                      </a:lnTo>
                      <a:lnTo>
                        <a:pt x="2604086" y="2991689"/>
                      </a:lnTo>
                      <a:lnTo>
                        <a:pt x="2640550" y="2964983"/>
                      </a:lnTo>
                      <a:lnTo>
                        <a:pt x="2676273" y="2937293"/>
                      </a:lnTo>
                      <a:lnTo>
                        <a:pt x="2711232" y="2908635"/>
                      </a:lnTo>
                      <a:lnTo>
                        <a:pt x="2745407" y="2879027"/>
                      </a:lnTo>
                      <a:lnTo>
                        <a:pt x="2778775" y="2848485"/>
                      </a:lnTo>
                      <a:lnTo>
                        <a:pt x="2811314" y="2817025"/>
                      </a:lnTo>
                      <a:lnTo>
                        <a:pt x="2843003" y="2784664"/>
                      </a:lnTo>
                      <a:lnTo>
                        <a:pt x="2873820" y="2751417"/>
                      </a:lnTo>
                      <a:lnTo>
                        <a:pt x="2903743" y="2717303"/>
                      </a:lnTo>
                      <a:lnTo>
                        <a:pt x="2932751" y="2682336"/>
                      </a:lnTo>
                      <a:lnTo>
                        <a:pt x="2960820" y="2646534"/>
                      </a:lnTo>
                      <a:lnTo>
                        <a:pt x="2987930" y="2609912"/>
                      </a:lnTo>
                      <a:lnTo>
                        <a:pt x="3014059" y="2572488"/>
                      </a:lnTo>
                      <a:lnTo>
                        <a:pt x="3039185" y="2534277"/>
                      </a:lnTo>
                      <a:lnTo>
                        <a:pt x="3063285" y="2495297"/>
                      </a:lnTo>
                      <a:lnTo>
                        <a:pt x="3086339" y="2455564"/>
                      </a:lnTo>
                      <a:lnTo>
                        <a:pt x="3108325" y="2415093"/>
                      </a:lnTo>
                      <a:lnTo>
                        <a:pt x="3129220" y="2373902"/>
                      </a:lnTo>
                      <a:lnTo>
                        <a:pt x="3149002" y="2332008"/>
                      </a:lnTo>
                      <a:lnTo>
                        <a:pt x="3167651" y="2289425"/>
                      </a:lnTo>
                      <a:lnTo>
                        <a:pt x="3185144" y="2246172"/>
                      </a:lnTo>
                      <a:lnTo>
                        <a:pt x="3201459" y="2202264"/>
                      </a:lnTo>
                      <a:lnTo>
                        <a:pt x="3216574" y="2157717"/>
                      </a:lnTo>
                      <a:lnTo>
                        <a:pt x="3230468" y="2112549"/>
                      </a:lnTo>
                      <a:lnTo>
                        <a:pt x="3243119" y="2066776"/>
                      </a:lnTo>
                      <a:lnTo>
                        <a:pt x="3254505" y="2020413"/>
                      </a:lnTo>
                      <a:lnTo>
                        <a:pt x="3264604" y="1973479"/>
                      </a:lnTo>
                      <a:lnTo>
                        <a:pt x="3273394" y="1925988"/>
                      </a:lnTo>
                      <a:lnTo>
                        <a:pt x="3280854" y="1877958"/>
                      </a:lnTo>
                      <a:lnTo>
                        <a:pt x="3286922" y="1829731"/>
                      </a:lnTo>
                      <a:lnTo>
                        <a:pt x="3291563" y="1781657"/>
                      </a:lnTo>
                      <a:lnTo>
                        <a:pt x="3294793" y="1733756"/>
                      </a:lnTo>
                      <a:lnTo>
                        <a:pt x="3296628" y="1686051"/>
                      </a:lnTo>
                      <a:lnTo>
                        <a:pt x="3297084" y="1638563"/>
                      </a:lnTo>
                      <a:lnTo>
                        <a:pt x="3296179" y="1591314"/>
                      </a:lnTo>
                      <a:lnTo>
                        <a:pt x="3293928" y="1544326"/>
                      </a:lnTo>
                      <a:lnTo>
                        <a:pt x="3290348" y="1497621"/>
                      </a:lnTo>
                      <a:lnTo>
                        <a:pt x="3285455" y="1451221"/>
                      </a:lnTo>
                      <a:lnTo>
                        <a:pt x="3279266" y="1405148"/>
                      </a:lnTo>
                      <a:lnTo>
                        <a:pt x="3271798" y="1359422"/>
                      </a:lnTo>
                      <a:lnTo>
                        <a:pt x="3263067" y="1314067"/>
                      </a:lnTo>
                      <a:lnTo>
                        <a:pt x="3253088" y="1269104"/>
                      </a:lnTo>
                      <a:lnTo>
                        <a:pt x="3241879" y="1224555"/>
                      </a:lnTo>
                      <a:lnTo>
                        <a:pt x="3229457" y="1180441"/>
                      </a:lnTo>
                      <a:lnTo>
                        <a:pt x="3215837" y="1136785"/>
                      </a:lnTo>
                      <a:lnTo>
                        <a:pt x="3201036" y="1093608"/>
                      </a:lnTo>
                      <a:lnTo>
                        <a:pt x="3185070" y="1050932"/>
                      </a:lnTo>
                      <a:lnTo>
                        <a:pt x="3167956" y="1008779"/>
                      </a:lnTo>
                      <a:lnTo>
                        <a:pt x="3149711" y="967171"/>
                      </a:lnTo>
                      <a:lnTo>
                        <a:pt x="3130351" y="926129"/>
                      </a:lnTo>
                      <a:lnTo>
                        <a:pt x="3109891" y="885676"/>
                      </a:lnTo>
                      <a:lnTo>
                        <a:pt x="3088350" y="845833"/>
                      </a:lnTo>
                      <a:lnTo>
                        <a:pt x="3065742" y="806623"/>
                      </a:lnTo>
                      <a:lnTo>
                        <a:pt x="3042085" y="768066"/>
                      </a:lnTo>
                      <a:lnTo>
                        <a:pt x="3017395" y="730185"/>
                      </a:lnTo>
                      <a:lnTo>
                        <a:pt x="2991689" y="693001"/>
                      </a:lnTo>
                      <a:lnTo>
                        <a:pt x="2964983" y="656537"/>
                      </a:lnTo>
                      <a:lnTo>
                        <a:pt x="2937292" y="620814"/>
                      </a:lnTo>
                      <a:lnTo>
                        <a:pt x="2908635" y="585854"/>
                      </a:lnTo>
                      <a:lnTo>
                        <a:pt x="2879027" y="551679"/>
                      </a:lnTo>
                      <a:lnTo>
                        <a:pt x="2848485" y="518311"/>
                      </a:lnTo>
                      <a:lnTo>
                        <a:pt x="2817025" y="485771"/>
                      </a:lnTo>
                      <a:lnTo>
                        <a:pt x="2784663" y="454081"/>
                      </a:lnTo>
                      <a:lnTo>
                        <a:pt x="2751417" y="423264"/>
                      </a:lnTo>
                      <a:lnTo>
                        <a:pt x="2717302" y="393341"/>
                      </a:lnTo>
                      <a:lnTo>
                        <a:pt x="2682335" y="364333"/>
                      </a:lnTo>
                      <a:lnTo>
                        <a:pt x="2646532" y="336263"/>
                      </a:lnTo>
                      <a:lnTo>
                        <a:pt x="2609911" y="309153"/>
                      </a:lnTo>
                      <a:lnTo>
                        <a:pt x="2572486" y="283024"/>
                      </a:lnTo>
                      <a:lnTo>
                        <a:pt x="2534275" y="257898"/>
                      </a:lnTo>
                      <a:lnTo>
                        <a:pt x="2495295" y="233797"/>
                      </a:lnTo>
                      <a:lnTo>
                        <a:pt x="2455561" y="210743"/>
                      </a:lnTo>
                      <a:lnTo>
                        <a:pt x="2415090" y="188757"/>
                      </a:lnTo>
                      <a:lnTo>
                        <a:pt x="2373899" y="167862"/>
                      </a:lnTo>
                      <a:lnTo>
                        <a:pt x="2332004" y="148079"/>
                      </a:lnTo>
                      <a:lnTo>
                        <a:pt x="2289421" y="129430"/>
                      </a:lnTo>
                      <a:lnTo>
                        <a:pt x="2246167" y="111938"/>
                      </a:lnTo>
                      <a:lnTo>
                        <a:pt x="2202258" y="95622"/>
                      </a:lnTo>
                      <a:lnTo>
                        <a:pt x="2157711" y="80507"/>
                      </a:lnTo>
                      <a:lnTo>
                        <a:pt x="2112543" y="66613"/>
                      </a:lnTo>
                      <a:lnTo>
                        <a:pt x="2066769" y="53962"/>
                      </a:lnTo>
                      <a:lnTo>
                        <a:pt x="2020406" y="42576"/>
                      </a:lnTo>
                      <a:lnTo>
                        <a:pt x="1973470" y="32477"/>
                      </a:lnTo>
                      <a:lnTo>
                        <a:pt x="1925979" y="23687"/>
                      </a:lnTo>
                      <a:lnTo>
                        <a:pt x="1877948" y="16227"/>
                      </a:lnTo>
                      <a:lnTo>
                        <a:pt x="1829722" y="10159"/>
                      </a:lnTo>
                      <a:lnTo>
                        <a:pt x="1781648" y="5519"/>
                      </a:lnTo>
                      <a:lnTo>
                        <a:pt x="1733748" y="2290"/>
                      </a:lnTo>
                      <a:lnTo>
                        <a:pt x="1686044" y="455"/>
                      </a:lnTo>
                      <a:lnTo>
                        <a:pt x="1638556" y="0"/>
                      </a:lnTo>
                      <a:lnTo>
                        <a:pt x="1591308" y="906"/>
                      </a:lnTo>
                      <a:lnTo>
                        <a:pt x="1544321" y="3157"/>
                      </a:lnTo>
                      <a:lnTo>
                        <a:pt x="1497616" y="6737"/>
                      </a:lnTo>
                      <a:lnTo>
                        <a:pt x="1451217" y="11630"/>
                      </a:lnTo>
                      <a:lnTo>
                        <a:pt x="1405144" y="17820"/>
                      </a:lnTo>
                      <a:lnTo>
                        <a:pt x="1359419" y="25288"/>
                      </a:lnTo>
                      <a:lnTo>
                        <a:pt x="1314064" y="34020"/>
                      </a:lnTo>
                      <a:lnTo>
                        <a:pt x="1269101" y="43999"/>
                      </a:lnTo>
                      <a:lnTo>
                        <a:pt x="1224552" y="55208"/>
                      </a:lnTo>
                      <a:lnTo>
                        <a:pt x="1180439" y="67631"/>
                      </a:lnTo>
                      <a:lnTo>
                        <a:pt x="1136783" y="81251"/>
                      </a:lnTo>
                      <a:lnTo>
                        <a:pt x="1093606" y="96053"/>
                      </a:lnTo>
                      <a:lnTo>
                        <a:pt x="1050931" y="112019"/>
                      </a:lnTo>
                      <a:lnTo>
                        <a:pt x="1008778" y="129133"/>
                      </a:lnTo>
                      <a:lnTo>
                        <a:pt x="967171" y="147378"/>
                      </a:lnTo>
                      <a:lnTo>
                        <a:pt x="926129" y="166739"/>
                      </a:lnTo>
                      <a:lnTo>
                        <a:pt x="885676" y="187198"/>
                      </a:lnTo>
                      <a:lnTo>
                        <a:pt x="845834" y="208740"/>
                      </a:lnTo>
                      <a:lnTo>
                        <a:pt x="806623" y="231348"/>
                      </a:lnTo>
                      <a:lnTo>
                        <a:pt x="768067" y="255005"/>
                      </a:lnTo>
                      <a:lnTo>
                        <a:pt x="730186" y="279695"/>
                      </a:lnTo>
                      <a:lnTo>
                        <a:pt x="693002" y="305401"/>
                      </a:lnTo>
                      <a:lnTo>
                        <a:pt x="656538" y="332107"/>
                      </a:lnTo>
                      <a:lnTo>
                        <a:pt x="620816" y="359798"/>
                      </a:lnTo>
                      <a:lnTo>
                        <a:pt x="585856" y="388455"/>
                      </a:lnTo>
                      <a:lnTo>
                        <a:pt x="551681" y="418063"/>
                      </a:lnTo>
                      <a:lnTo>
                        <a:pt x="518313" y="448605"/>
                      </a:lnTo>
                      <a:lnTo>
                        <a:pt x="485773" y="480065"/>
                      </a:lnTo>
                      <a:lnTo>
                        <a:pt x="454084" y="512426"/>
                      </a:lnTo>
                      <a:lnTo>
                        <a:pt x="423266" y="545673"/>
                      </a:lnTo>
                      <a:lnTo>
                        <a:pt x="393343" y="579787"/>
                      </a:lnTo>
                      <a:lnTo>
                        <a:pt x="364336" y="614754"/>
                      </a:lnTo>
                      <a:lnTo>
                        <a:pt x="336266" y="650557"/>
                      </a:lnTo>
                      <a:lnTo>
                        <a:pt x="309156" y="687178"/>
                      </a:lnTo>
                      <a:lnTo>
                        <a:pt x="283027" y="724602"/>
                      </a:lnTo>
                      <a:lnTo>
                        <a:pt x="257901" y="762813"/>
                      </a:lnTo>
                      <a:lnTo>
                        <a:pt x="233800" y="801793"/>
                      </a:lnTo>
                      <a:lnTo>
                        <a:pt x="210746" y="841526"/>
                      </a:lnTo>
                      <a:lnTo>
                        <a:pt x="188760" y="881997"/>
                      </a:lnTo>
                      <a:lnTo>
                        <a:pt x="167865" y="923188"/>
                      </a:lnTo>
                      <a:lnTo>
                        <a:pt x="148082" y="965082"/>
                      </a:lnTo>
                      <a:lnTo>
                        <a:pt x="129433" y="1007665"/>
                      </a:lnTo>
                      <a:lnTo>
                        <a:pt x="111941" y="1050918"/>
                      </a:lnTo>
                      <a:lnTo>
                        <a:pt x="95625" y="1094826"/>
                      </a:lnTo>
                      <a:lnTo>
                        <a:pt x="80510" y="1139373"/>
                      </a:lnTo>
                      <a:lnTo>
                        <a:pt x="66616" y="1184541"/>
                      </a:lnTo>
                      <a:lnTo>
                        <a:pt x="53965" y="1230314"/>
                      </a:lnTo>
                      <a:lnTo>
                        <a:pt x="42579" y="1276677"/>
                      </a:lnTo>
                      <a:lnTo>
                        <a:pt x="32480" y="1323611"/>
                      </a:lnTo>
                      <a:lnTo>
                        <a:pt x="23690" y="1371102"/>
                      </a:lnTo>
                      <a:lnTo>
                        <a:pt x="16230" y="1419132"/>
                      </a:lnTo>
                      <a:lnTo>
                        <a:pt x="10161" y="1467359"/>
                      </a:lnTo>
                      <a:lnTo>
                        <a:pt x="5520" y="1515433"/>
                      </a:lnTo>
                      <a:lnTo>
                        <a:pt x="2291" y="1563334"/>
                      </a:lnTo>
                      <a:lnTo>
                        <a:pt x="456" y="1611039"/>
                      </a:lnTo>
                      <a:lnTo>
                        <a:pt x="0" y="1658527"/>
                      </a:lnTo>
                      <a:lnTo>
                        <a:pt x="905" y="1705776"/>
                      </a:lnTo>
                      <a:lnTo>
                        <a:pt x="3156" y="1752764"/>
                      </a:lnTo>
                      <a:lnTo>
                        <a:pt x="6736" y="1799469"/>
                      </a:lnTo>
                      <a:lnTo>
                        <a:pt x="11628" y="1845869"/>
                      </a:lnTo>
                      <a:lnTo>
                        <a:pt x="17817" y="1891943"/>
                      </a:lnTo>
                      <a:lnTo>
                        <a:pt x="25285" y="1937668"/>
                      </a:lnTo>
                      <a:lnTo>
                        <a:pt x="34017" y="1983023"/>
                      </a:lnTo>
                      <a:lnTo>
                        <a:pt x="43995" y="2027986"/>
                      </a:lnTo>
                      <a:lnTo>
                        <a:pt x="55204" y="2072536"/>
                      </a:lnTo>
                      <a:lnTo>
                        <a:pt x="67627" y="2116649"/>
                      </a:lnTo>
                      <a:lnTo>
                        <a:pt x="81247" y="2160305"/>
                      </a:lnTo>
                      <a:lnTo>
                        <a:pt x="96048" y="2203482"/>
                      </a:lnTo>
                      <a:lnTo>
                        <a:pt x="112013" y="2246158"/>
                      </a:lnTo>
                      <a:lnTo>
                        <a:pt x="129127" y="2288311"/>
                      </a:lnTo>
                      <a:lnTo>
                        <a:pt x="147372" y="2329919"/>
                      </a:lnTo>
                      <a:lnTo>
                        <a:pt x="166733" y="2370961"/>
                      </a:lnTo>
                      <a:lnTo>
                        <a:pt x="187192" y="2411414"/>
                      </a:lnTo>
                      <a:lnTo>
                        <a:pt x="208734" y="2451257"/>
                      </a:lnTo>
                      <a:lnTo>
                        <a:pt x="231341" y="2490467"/>
                      </a:lnTo>
                      <a:lnTo>
                        <a:pt x="254998" y="2529024"/>
                      </a:lnTo>
                      <a:lnTo>
                        <a:pt x="279688" y="2566905"/>
                      </a:lnTo>
                      <a:lnTo>
                        <a:pt x="305395" y="2604089"/>
                      </a:lnTo>
                      <a:lnTo>
                        <a:pt x="332101" y="2640553"/>
                      </a:lnTo>
                      <a:lnTo>
                        <a:pt x="359791" y="2676276"/>
                      </a:lnTo>
                      <a:lnTo>
                        <a:pt x="388448" y="2711236"/>
                      </a:lnTo>
                      <a:lnTo>
                        <a:pt x="418056" y="2745411"/>
                      </a:lnTo>
                      <a:lnTo>
                        <a:pt x="448599" y="2778779"/>
                      </a:lnTo>
                      <a:lnTo>
                        <a:pt x="480059" y="2811319"/>
                      </a:lnTo>
                      <a:lnTo>
                        <a:pt x="512420" y="2843009"/>
                      </a:lnTo>
                      <a:lnTo>
                        <a:pt x="545667" y="2873826"/>
                      </a:lnTo>
                      <a:lnTo>
                        <a:pt x="579782" y="2903749"/>
                      </a:lnTo>
                      <a:lnTo>
                        <a:pt x="614749" y="2932757"/>
                      </a:lnTo>
                      <a:lnTo>
                        <a:pt x="650551" y="2960827"/>
                      </a:lnTo>
                      <a:lnTo>
                        <a:pt x="687173" y="2987937"/>
                      </a:lnTo>
                      <a:lnTo>
                        <a:pt x="724598" y="3014066"/>
                      </a:lnTo>
                      <a:lnTo>
                        <a:pt x="762808" y="3039192"/>
                      </a:lnTo>
                      <a:lnTo>
                        <a:pt x="801789" y="3063293"/>
                      </a:lnTo>
                      <a:lnTo>
                        <a:pt x="841523" y="3086347"/>
                      </a:lnTo>
                      <a:lnTo>
                        <a:pt x="881993" y="3108333"/>
                      </a:lnTo>
                      <a:lnTo>
                        <a:pt x="923185" y="3129228"/>
                      </a:lnTo>
                      <a:lnTo>
                        <a:pt x="965080" y="3149011"/>
                      </a:lnTo>
                      <a:lnTo>
                        <a:pt x="1007663" y="3167660"/>
                      </a:lnTo>
                      <a:lnTo>
                        <a:pt x="1050917" y="3185153"/>
                      </a:lnTo>
                      <a:lnTo>
                        <a:pt x="1094825" y="3201468"/>
                      </a:lnTo>
                      <a:lnTo>
                        <a:pt x="1139372" y="3216583"/>
                      </a:lnTo>
                      <a:lnTo>
                        <a:pt x="1184541" y="3230477"/>
                      </a:lnTo>
                      <a:lnTo>
                        <a:pt x="1230315" y="3243128"/>
                      </a:lnTo>
                      <a:lnTo>
                        <a:pt x="1276678" y="3254514"/>
                      </a:lnTo>
                      <a:lnTo>
                        <a:pt x="1323613" y="3264613"/>
                      </a:lnTo>
                      <a:lnTo>
                        <a:pt x="1371104" y="3273404"/>
                      </a:lnTo>
                      <a:lnTo>
                        <a:pt x="1419135" y="3280863"/>
                      </a:lnTo>
                      <a:close/>
                    </a:path>
                  </a:pathLst>
                </a:custGeom>
                <a:ln w="11099">
                  <a:solidFill>
                    <a:srgbClr val="546A83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18" name="object 34">
                  <a:extLst>
                    <a:ext uri="{FF2B5EF4-FFF2-40B4-BE49-F238E27FC236}">
                      <a16:creationId xmlns:a16="http://schemas.microsoft.com/office/drawing/2014/main" id="{10B08BD0-9152-0FF9-6AF8-6B8B947C4D1B}"/>
                    </a:ext>
                  </a:extLst>
                </p:cNvPr>
                <p:cNvSpPr/>
                <p:nvPr/>
              </p:nvSpPr>
              <p:spPr>
                <a:xfrm>
                  <a:off x="2219046" y="3985223"/>
                  <a:ext cx="3033395" cy="30333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3395" h="3033395">
                      <a:moveTo>
                        <a:pt x="1516634" y="0"/>
                      </a:moveTo>
                      <a:lnTo>
                        <a:pt x="1468489" y="749"/>
                      </a:lnTo>
                      <a:lnTo>
                        <a:pt x="1420719" y="2983"/>
                      </a:lnTo>
                      <a:lnTo>
                        <a:pt x="1373345" y="6680"/>
                      </a:lnTo>
                      <a:lnTo>
                        <a:pt x="1326390" y="11816"/>
                      </a:lnTo>
                      <a:lnTo>
                        <a:pt x="1279875" y="18371"/>
                      </a:lnTo>
                      <a:lnTo>
                        <a:pt x="1233824" y="26321"/>
                      </a:lnTo>
                      <a:lnTo>
                        <a:pt x="1188257" y="35644"/>
                      </a:lnTo>
                      <a:lnTo>
                        <a:pt x="1143198" y="46319"/>
                      </a:lnTo>
                      <a:lnTo>
                        <a:pt x="1098668" y="58323"/>
                      </a:lnTo>
                      <a:lnTo>
                        <a:pt x="1054691" y="71633"/>
                      </a:lnTo>
                      <a:lnTo>
                        <a:pt x="1011287" y="86228"/>
                      </a:lnTo>
                      <a:lnTo>
                        <a:pt x="968479" y="102086"/>
                      </a:lnTo>
                      <a:lnTo>
                        <a:pt x="926290" y="119184"/>
                      </a:lnTo>
                      <a:lnTo>
                        <a:pt x="884742" y="137500"/>
                      </a:lnTo>
                      <a:lnTo>
                        <a:pt x="843856" y="157011"/>
                      </a:lnTo>
                      <a:lnTo>
                        <a:pt x="803655" y="177697"/>
                      </a:lnTo>
                      <a:lnTo>
                        <a:pt x="764162" y="199533"/>
                      </a:lnTo>
                      <a:lnTo>
                        <a:pt x="725398" y="222499"/>
                      </a:lnTo>
                      <a:lnTo>
                        <a:pt x="687386" y="246572"/>
                      </a:lnTo>
                      <a:lnTo>
                        <a:pt x="650147" y="271729"/>
                      </a:lnTo>
                      <a:lnTo>
                        <a:pt x="613705" y="297949"/>
                      </a:lnTo>
                      <a:lnTo>
                        <a:pt x="578080" y="325210"/>
                      </a:lnTo>
                      <a:lnTo>
                        <a:pt x="543297" y="353488"/>
                      </a:lnTo>
                      <a:lnTo>
                        <a:pt x="509376" y="382763"/>
                      </a:lnTo>
                      <a:lnTo>
                        <a:pt x="476340" y="413011"/>
                      </a:lnTo>
                      <a:lnTo>
                        <a:pt x="444211" y="444211"/>
                      </a:lnTo>
                      <a:lnTo>
                        <a:pt x="413011" y="476340"/>
                      </a:lnTo>
                      <a:lnTo>
                        <a:pt x="382763" y="509376"/>
                      </a:lnTo>
                      <a:lnTo>
                        <a:pt x="353488" y="543297"/>
                      </a:lnTo>
                      <a:lnTo>
                        <a:pt x="325210" y="578080"/>
                      </a:lnTo>
                      <a:lnTo>
                        <a:pt x="297949" y="613705"/>
                      </a:lnTo>
                      <a:lnTo>
                        <a:pt x="271729" y="650147"/>
                      </a:lnTo>
                      <a:lnTo>
                        <a:pt x="246572" y="687386"/>
                      </a:lnTo>
                      <a:lnTo>
                        <a:pt x="222499" y="725398"/>
                      </a:lnTo>
                      <a:lnTo>
                        <a:pt x="199533" y="764162"/>
                      </a:lnTo>
                      <a:lnTo>
                        <a:pt x="177697" y="803655"/>
                      </a:lnTo>
                      <a:lnTo>
                        <a:pt x="157011" y="843856"/>
                      </a:lnTo>
                      <a:lnTo>
                        <a:pt x="137500" y="884742"/>
                      </a:lnTo>
                      <a:lnTo>
                        <a:pt x="119184" y="926290"/>
                      </a:lnTo>
                      <a:lnTo>
                        <a:pt x="102086" y="968479"/>
                      </a:lnTo>
                      <a:lnTo>
                        <a:pt x="86228" y="1011287"/>
                      </a:lnTo>
                      <a:lnTo>
                        <a:pt x="71633" y="1054691"/>
                      </a:lnTo>
                      <a:lnTo>
                        <a:pt x="58323" y="1098668"/>
                      </a:lnTo>
                      <a:lnTo>
                        <a:pt x="46319" y="1143198"/>
                      </a:lnTo>
                      <a:lnTo>
                        <a:pt x="35644" y="1188257"/>
                      </a:lnTo>
                      <a:lnTo>
                        <a:pt x="26321" y="1233824"/>
                      </a:lnTo>
                      <a:lnTo>
                        <a:pt x="18371" y="1279875"/>
                      </a:lnTo>
                      <a:lnTo>
                        <a:pt x="11816" y="1326390"/>
                      </a:lnTo>
                      <a:lnTo>
                        <a:pt x="6680" y="1373345"/>
                      </a:lnTo>
                      <a:lnTo>
                        <a:pt x="2983" y="1420719"/>
                      </a:lnTo>
                      <a:lnTo>
                        <a:pt x="749" y="1468489"/>
                      </a:lnTo>
                      <a:lnTo>
                        <a:pt x="0" y="1516634"/>
                      </a:lnTo>
                      <a:lnTo>
                        <a:pt x="749" y="1564778"/>
                      </a:lnTo>
                      <a:lnTo>
                        <a:pt x="2983" y="1612548"/>
                      </a:lnTo>
                      <a:lnTo>
                        <a:pt x="6680" y="1659922"/>
                      </a:lnTo>
                      <a:lnTo>
                        <a:pt x="11816" y="1706877"/>
                      </a:lnTo>
                      <a:lnTo>
                        <a:pt x="18371" y="1753392"/>
                      </a:lnTo>
                      <a:lnTo>
                        <a:pt x="26321" y="1799443"/>
                      </a:lnTo>
                      <a:lnTo>
                        <a:pt x="35644" y="1845010"/>
                      </a:lnTo>
                      <a:lnTo>
                        <a:pt x="46319" y="1890069"/>
                      </a:lnTo>
                      <a:lnTo>
                        <a:pt x="58323" y="1934599"/>
                      </a:lnTo>
                      <a:lnTo>
                        <a:pt x="71633" y="1978576"/>
                      </a:lnTo>
                      <a:lnTo>
                        <a:pt x="86228" y="2021980"/>
                      </a:lnTo>
                      <a:lnTo>
                        <a:pt x="102086" y="2064788"/>
                      </a:lnTo>
                      <a:lnTo>
                        <a:pt x="119184" y="2106977"/>
                      </a:lnTo>
                      <a:lnTo>
                        <a:pt x="137500" y="2148525"/>
                      </a:lnTo>
                      <a:lnTo>
                        <a:pt x="157011" y="2189411"/>
                      </a:lnTo>
                      <a:lnTo>
                        <a:pt x="177697" y="2229612"/>
                      </a:lnTo>
                      <a:lnTo>
                        <a:pt x="199533" y="2269105"/>
                      </a:lnTo>
                      <a:lnTo>
                        <a:pt x="222499" y="2307869"/>
                      </a:lnTo>
                      <a:lnTo>
                        <a:pt x="246572" y="2345881"/>
                      </a:lnTo>
                      <a:lnTo>
                        <a:pt x="271729" y="2383120"/>
                      </a:lnTo>
                      <a:lnTo>
                        <a:pt x="297949" y="2419562"/>
                      </a:lnTo>
                      <a:lnTo>
                        <a:pt x="325210" y="2455187"/>
                      </a:lnTo>
                      <a:lnTo>
                        <a:pt x="353488" y="2489970"/>
                      </a:lnTo>
                      <a:lnTo>
                        <a:pt x="382763" y="2523891"/>
                      </a:lnTo>
                      <a:lnTo>
                        <a:pt x="413011" y="2556927"/>
                      </a:lnTo>
                      <a:lnTo>
                        <a:pt x="444211" y="2589056"/>
                      </a:lnTo>
                      <a:lnTo>
                        <a:pt x="476340" y="2620256"/>
                      </a:lnTo>
                      <a:lnTo>
                        <a:pt x="509376" y="2650504"/>
                      </a:lnTo>
                      <a:lnTo>
                        <a:pt x="543297" y="2679779"/>
                      </a:lnTo>
                      <a:lnTo>
                        <a:pt x="578080" y="2708057"/>
                      </a:lnTo>
                      <a:lnTo>
                        <a:pt x="613705" y="2735318"/>
                      </a:lnTo>
                      <a:lnTo>
                        <a:pt x="650147" y="2761538"/>
                      </a:lnTo>
                      <a:lnTo>
                        <a:pt x="687386" y="2786695"/>
                      </a:lnTo>
                      <a:lnTo>
                        <a:pt x="725398" y="2810768"/>
                      </a:lnTo>
                      <a:lnTo>
                        <a:pt x="764162" y="2833734"/>
                      </a:lnTo>
                      <a:lnTo>
                        <a:pt x="803655" y="2855570"/>
                      </a:lnTo>
                      <a:lnTo>
                        <a:pt x="843856" y="2876256"/>
                      </a:lnTo>
                      <a:lnTo>
                        <a:pt x="884742" y="2895767"/>
                      </a:lnTo>
                      <a:lnTo>
                        <a:pt x="926290" y="2914083"/>
                      </a:lnTo>
                      <a:lnTo>
                        <a:pt x="968479" y="2931181"/>
                      </a:lnTo>
                      <a:lnTo>
                        <a:pt x="1011287" y="2947039"/>
                      </a:lnTo>
                      <a:lnTo>
                        <a:pt x="1054691" y="2961634"/>
                      </a:lnTo>
                      <a:lnTo>
                        <a:pt x="1098668" y="2974944"/>
                      </a:lnTo>
                      <a:lnTo>
                        <a:pt x="1143198" y="2986948"/>
                      </a:lnTo>
                      <a:lnTo>
                        <a:pt x="1188257" y="2997623"/>
                      </a:lnTo>
                      <a:lnTo>
                        <a:pt x="1233824" y="3006946"/>
                      </a:lnTo>
                      <a:lnTo>
                        <a:pt x="1279875" y="3014896"/>
                      </a:lnTo>
                      <a:lnTo>
                        <a:pt x="1326390" y="3021451"/>
                      </a:lnTo>
                      <a:lnTo>
                        <a:pt x="1373345" y="3026587"/>
                      </a:lnTo>
                      <a:lnTo>
                        <a:pt x="1420719" y="3030284"/>
                      </a:lnTo>
                      <a:lnTo>
                        <a:pt x="1468489" y="3032518"/>
                      </a:lnTo>
                      <a:lnTo>
                        <a:pt x="1516634" y="3033268"/>
                      </a:lnTo>
                      <a:lnTo>
                        <a:pt x="1564778" y="3032518"/>
                      </a:lnTo>
                      <a:lnTo>
                        <a:pt x="1612548" y="3030284"/>
                      </a:lnTo>
                      <a:lnTo>
                        <a:pt x="1659922" y="3026587"/>
                      </a:lnTo>
                      <a:lnTo>
                        <a:pt x="1706877" y="3021451"/>
                      </a:lnTo>
                      <a:lnTo>
                        <a:pt x="1753392" y="3014896"/>
                      </a:lnTo>
                      <a:lnTo>
                        <a:pt x="1799443" y="3006946"/>
                      </a:lnTo>
                      <a:lnTo>
                        <a:pt x="1845010" y="2997623"/>
                      </a:lnTo>
                      <a:lnTo>
                        <a:pt x="1890069" y="2986948"/>
                      </a:lnTo>
                      <a:lnTo>
                        <a:pt x="1934599" y="2974944"/>
                      </a:lnTo>
                      <a:lnTo>
                        <a:pt x="1978576" y="2961634"/>
                      </a:lnTo>
                      <a:lnTo>
                        <a:pt x="2021980" y="2947039"/>
                      </a:lnTo>
                      <a:lnTo>
                        <a:pt x="2064788" y="2931181"/>
                      </a:lnTo>
                      <a:lnTo>
                        <a:pt x="2106977" y="2914083"/>
                      </a:lnTo>
                      <a:lnTo>
                        <a:pt x="2148525" y="2895767"/>
                      </a:lnTo>
                      <a:lnTo>
                        <a:pt x="2189411" y="2876256"/>
                      </a:lnTo>
                      <a:lnTo>
                        <a:pt x="2229612" y="2855570"/>
                      </a:lnTo>
                      <a:lnTo>
                        <a:pt x="2269105" y="2833734"/>
                      </a:lnTo>
                      <a:lnTo>
                        <a:pt x="2307869" y="2810768"/>
                      </a:lnTo>
                      <a:lnTo>
                        <a:pt x="2345881" y="2786695"/>
                      </a:lnTo>
                      <a:lnTo>
                        <a:pt x="2383120" y="2761538"/>
                      </a:lnTo>
                      <a:lnTo>
                        <a:pt x="2419562" y="2735318"/>
                      </a:lnTo>
                      <a:lnTo>
                        <a:pt x="2455187" y="2708057"/>
                      </a:lnTo>
                      <a:lnTo>
                        <a:pt x="2489970" y="2679779"/>
                      </a:lnTo>
                      <a:lnTo>
                        <a:pt x="2523891" y="2650504"/>
                      </a:lnTo>
                      <a:lnTo>
                        <a:pt x="2556927" y="2620256"/>
                      </a:lnTo>
                      <a:lnTo>
                        <a:pt x="2589056" y="2589056"/>
                      </a:lnTo>
                      <a:lnTo>
                        <a:pt x="2620256" y="2556927"/>
                      </a:lnTo>
                      <a:lnTo>
                        <a:pt x="2650504" y="2523891"/>
                      </a:lnTo>
                      <a:lnTo>
                        <a:pt x="2679779" y="2489970"/>
                      </a:lnTo>
                      <a:lnTo>
                        <a:pt x="2708057" y="2455187"/>
                      </a:lnTo>
                      <a:lnTo>
                        <a:pt x="2735318" y="2419562"/>
                      </a:lnTo>
                      <a:lnTo>
                        <a:pt x="2761538" y="2383120"/>
                      </a:lnTo>
                      <a:lnTo>
                        <a:pt x="2786695" y="2345881"/>
                      </a:lnTo>
                      <a:lnTo>
                        <a:pt x="2810768" y="2307869"/>
                      </a:lnTo>
                      <a:lnTo>
                        <a:pt x="2833734" y="2269105"/>
                      </a:lnTo>
                      <a:lnTo>
                        <a:pt x="2855570" y="2229612"/>
                      </a:lnTo>
                      <a:lnTo>
                        <a:pt x="2876256" y="2189411"/>
                      </a:lnTo>
                      <a:lnTo>
                        <a:pt x="2895767" y="2148525"/>
                      </a:lnTo>
                      <a:lnTo>
                        <a:pt x="2914083" y="2106977"/>
                      </a:lnTo>
                      <a:lnTo>
                        <a:pt x="2931181" y="2064788"/>
                      </a:lnTo>
                      <a:lnTo>
                        <a:pt x="2947039" y="2021980"/>
                      </a:lnTo>
                      <a:lnTo>
                        <a:pt x="2961634" y="1978576"/>
                      </a:lnTo>
                      <a:lnTo>
                        <a:pt x="2974944" y="1934599"/>
                      </a:lnTo>
                      <a:lnTo>
                        <a:pt x="2986948" y="1890069"/>
                      </a:lnTo>
                      <a:lnTo>
                        <a:pt x="2997623" y="1845010"/>
                      </a:lnTo>
                      <a:lnTo>
                        <a:pt x="3006946" y="1799443"/>
                      </a:lnTo>
                      <a:lnTo>
                        <a:pt x="3014896" y="1753392"/>
                      </a:lnTo>
                      <a:lnTo>
                        <a:pt x="3021451" y="1706877"/>
                      </a:lnTo>
                      <a:lnTo>
                        <a:pt x="3026587" y="1659922"/>
                      </a:lnTo>
                      <a:lnTo>
                        <a:pt x="3030284" y="1612548"/>
                      </a:lnTo>
                      <a:lnTo>
                        <a:pt x="3032518" y="1564778"/>
                      </a:lnTo>
                      <a:lnTo>
                        <a:pt x="3033268" y="1516634"/>
                      </a:lnTo>
                      <a:lnTo>
                        <a:pt x="3032518" y="1468489"/>
                      </a:lnTo>
                      <a:lnTo>
                        <a:pt x="3030284" y="1420719"/>
                      </a:lnTo>
                      <a:lnTo>
                        <a:pt x="3026587" y="1373345"/>
                      </a:lnTo>
                      <a:lnTo>
                        <a:pt x="3021451" y="1326390"/>
                      </a:lnTo>
                      <a:lnTo>
                        <a:pt x="3014896" y="1279875"/>
                      </a:lnTo>
                      <a:lnTo>
                        <a:pt x="3006946" y="1233824"/>
                      </a:lnTo>
                      <a:lnTo>
                        <a:pt x="2997623" y="1188257"/>
                      </a:lnTo>
                      <a:lnTo>
                        <a:pt x="2986948" y="1143198"/>
                      </a:lnTo>
                      <a:lnTo>
                        <a:pt x="2974944" y="1098668"/>
                      </a:lnTo>
                      <a:lnTo>
                        <a:pt x="2961634" y="1054691"/>
                      </a:lnTo>
                      <a:lnTo>
                        <a:pt x="2947039" y="1011287"/>
                      </a:lnTo>
                      <a:lnTo>
                        <a:pt x="2931181" y="968479"/>
                      </a:lnTo>
                      <a:lnTo>
                        <a:pt x="2914083" y="926290"/>
                      </a:lnTo>
                      <a:lnTo>
                        <a:pt x="2895767" y="884742"/>
                      </a:lnTo>
                      <a:lnTo>
                        <a:pt x="2876256" y="843856"/>
                      </a:lnTo>
                      <a:lnTo>
                        <a:pt x="2855570" y="803655"/>
                      </a:lnTo>
                      <a:lnTo>
                        <a:pt x="2833734" y="764162"/>
                      </a:lnTo>
                      <a:lnTo>
                        <a:pt x="2810768" y="725398"/>
                      </a:lnTo>
                      <a:lnTo>
                        <a:pt x="2786695" y="687386"/>
                      </a:lnTo>
                      <a:lnTo>
                        <a:pt x="2761538" y="650147"/>
                      </a:lnTo>
                      <a:lnTo>
                        <a:pt x="2735318" y="613705"/>
                      </a:lnTo>
                      <a:lnTo>
                        <a:pt x="2708057" y="578080"/>
                      </a:lnTo>
                      <a:lnTo>
                        <a:pt x="2679779" y="543297"/>
                      </a:lnTo>
                      <a:lnTo>
                        <a:pt x="2650504" y="509376"/>
                      </a:lnTo>
                      <a:lnTo>
                        <a:pt x="2620256" y="476340"/>
                      </a:lnTo>
                      <a:lnTo>
                        <a:pt x="2589056" y="444211"/>
                      </a:lnTo>
                      <a:lnTo>
                        <a:pt x="2556927" y="413011"/>
                      </a:lnTo>
                      <a:lnTo>
                        <a:pt x="2523891" y="382763"/>
                      </a:lnTo>
                      <a:lnTo>
                        <a:pt x="2489970" y="353488"/>
                      </a:lnTo>
                      <a:lnTo>
                        <a:pt x="2455187" y="325210"/>
                      </a:lnTo>
                      <a:lnTo>
                        <a:pt x="2419562" y="297949"/>
                      </a:lnTo>
                      <a:lnTo>
                        <a:pt x="2383120" y="271729"/>
                      </a:lnTo>
                      <a:lnTo>
                        <a:pt x="2345881" y="246572"/>
                      </a:lnTo>
                      <a:lnTo>
                        <a:pt x="2307869" y="222499"/>
                      </a:lnTo>
                      <a:lnTo>
                        <a:pt x="2269105" y="199533"/>
                      </a:lnTo>
                      <a:lnTo>
                        <a:pt x="2229612" y="177697"/>
                      </a:lnTo>
                      <a:lnTo>
                        <a:pt x="2189411" y="157011"/>
                      </a:lnTo>
                      <a:lnTo>
                        <a:pt x="2148525" y="137500"/>
                      </a:lnTo>
                      <a:lnTo>
                        <a:pt x="2106977" y="119184"/>
                      </a:lnTo>
                      <a:lnTo>
                        <a:pt x="2064788" y="102086"/>
                      </a:lnTo>
                      <a:lnTo>
                        <a:pt x="2021980" y="86228"/>
                      </a:lnTo>
                      <a:lnTo>
                        <a:pt x="1978576" y="71633"/>
                      </a:lnTo>
                      <a:lnTo>
                        <a:pt x="1934599" y="58323"/>
                      </a:lnTo>
                      <a:lnTo>
                        <a:pt x="1890069" y="46319"/>
                      </a:lnTo>
                      <a:lnTo>
                        <a:pt x="1845010" y="35644"/>
                      </a:lnTo>
                      <a:lnTo>
                        <a:pt x="1799443" y="26321"/>
                      </a:lnTo>
                      <a:lnTo>
                        <a:pt x="1753392" y="18371"/>
                      </a:lnTo>
                      <a:lnTo>
                        <a:pt x="1706877" y="11816"/>
                      </a:lnTo>
                      <a:lnTo>
                        <a:pt x="1659922" y="6680"/>
                      </a:lnTo>
                      <a:lnTo>
                        <a:pt x="1612548" y="2983"/>
                      </a:lnTo>
                      <a:lnTo>
                        <a:pt x="1564778" y="749"/>
                      </a:lnTo>
                      <a:lnTo>
                        <a:pt x="1516634" y="0"/>
                      </a:lnTo>
                      <a:close/>
                    </a:path>
                  </a:pathLst>
                </a:custGeom>
                <a:solidFill>
                  <a:srgbClr val="EBBF51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19" name="object 35">
                  <a:extLst>
                    <a:ext uri="{FF2B5EF4-FFF2-40B4-BE49-F238E27FC236}">
                      <a16:creationId xmlns:a16="http://schemas.microsoft.com/office/drawing/2014/main" id="{9F855138-A6D6-9151-D0A3-EEC127009F5C}"/>
                    </a:ext>
                  </a:extLst>
                </p:cNvPr>
                <p:cNvSpPr/>
                <p:nvPr/>
              </p:nvSpPr>
              <p:spPr>
                <a:xfrm>
                  <a:off x="2224944" y="5359545"/>
                  <a:ext cx="2256155" cy="1659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56154" h="1659254">
                      <a:moveTo>
                        <a:pt x="459770" y="0"/>
                      </a:moveTo>
                      <a:lnTo>
                        <a:pt x="0" y="275594"/>
                      </a:lnTo>
                      <a:lnTo>
                        <a:pt x="780" y="285599"/>
                      </a:lnTo>
                      <a:lnTo>
                        <a:pt x="5917" y="332554"/>
                      </a:lnTo>
                      <a:lnTo>
                        <a:pt x="12471" y="379069"/>
                      </a:lnTo>
                      <a:lnTo>
                        <a:pt x="20421" y="425121"/>
                      </a:lnTo>
                      <a:lnTo>
                        <a:pt x="29744" y="470687"/>
                      </a:lnTo>
                      <a:lnTo>
                        <a:pt x="40419" y="515746"/>
                      </a:lnTo>
                      <a:lnTo>
                        <a:pt x="52423" y="560276"/>
                      </a:lnTo>
                      <a:lnTo>
                        <a:pt x="65734" y="604253"/>
                      </a:lnTo>
                      <a:lnTo>
                        <a:pt x="80329" y="647657"/>
                      </a:lnTo>
                      <a:lnTo>
                        <a:pt x="96186" y="690465"/>
                      </a:lnTo>
                      <a:lnTo>
                        <a:pt x="113284" y="732654"/>
                      </a:lnTo>
                      <a:lnTo>
                        <a:pt x="131600" y="774202"/>
                      </a:lnTo>
                      <a:lnTo>
                        <a:pt x="151112" y="815088"/>
                      </a:lnTo>
                      <a:lnTo>
                        <a:pt x="171797" y="855289"/>
                      </a:lnTo>
                      <a:lnTo>
                        <a:pt x="193634" y="894782"/>
                      </a:lnTo>
                      <a:lnTo>
                        <a:pt x="216599" y="933546"/>
                      </a:lnTo>
                      <a:lnTo>
                        <a:pt x="240672" y="971559"/>
                      </a:lnTo>
                      <a:lnTo>
                        <a:pt x="265830" y="1008797"/>
                      </a:lnTo>
                      <a:lnTo>
                        <a:pt x="292050" y="1045240"/>
                      </a:lnTo>
                      <a:lnTo>
                        <a:pt x="319310" y="1080864"/>
                      </a:lnTo>
                      <a:lnTo>
                        <a:pt x="347589" y="1115647"/>
                      </a:lnTo>
                      <a:lnTo>
                        <a:pt x="376863" y="1149568"/>
                      </a:lnTo>
                      <a:lnTo>
                        <a:pt x="407111" y="1182605"/>
                      </a:lnTo>
                      <a:lnTo>
                        <a:pt x="438311" y="1214734"/>
                      </a:lnTo>
                      <a:lnTo>
                        <a:pt x="470440" y="1245933"/>
                      </a:lnTo>
                      <a:lnTo>
                        <a:pt x="503476" y="1276181"/>
                      </a:lnTo>
                      <a:lnTo>
                        <a:pt x="537397" y="1305456"/>
                      </a:lnTo>
                      <a:lnTo>
                        <a:pt x="572181" y="1333734"/>
                      </a:lnTo>
                      <a:lnTo>
                        <a:pt x="607805" y="1360995"/>
                      </a:lnTo>
                      <a:lnTo>
                        <a:pt x="644247" y="1387215"/>
                      </a:lnTo>
                      <a:lnTo>
                        <a:pt x="681486" y="1412372"/>
                      </a:lnTo>
                      <a:lnTo>
                        <a:pt x="719498" y="1436445"/>
                      </a:lnTo>
                      <a:lnTo>
                        <a:pt x="758262" y="1459411"/>
                      </a:lnTo>
                      <a:lnTo>
                        <a:pt x="797756" y="1481248"/>
                      </a:lnTo>
                      <a:lnTo>
                        <a:pt x="837956" y="1501933"/>
                      </a:lnTo>
                      <a:lnTo>
                        <a:pt x="878842" y="1521444"/>
                      </a:lnTo>
                      <a:lnTo>
                        <a:pt x="920391" y="1539760"/>
                      </a:lnTo>
                      <a:lnTo>
                        <a:pt x="962580" y="1556858"/>
                      </a:lnTo>
                      <a:lnTo>
                        <a:pt x="1000837" y="1571030"/>
                      </a:lnTo>
                      <a:lnTo>
                        <a:pt x="1327334" y="1647877"/>
                      </a:lnTo>
                      <a:lnTo>
                        <a:pt x="1367446" y="1652264"/>
                      </a:lnTo>
                      <a:lnTo>
                        <a:pt x="1414819" y="1655961"/>
                      </a:lnTo>
                      <a:lnTo>
                        <a:pt x="1462590" y="1658195"/>
                      </a:lnTo>
                      <a:lnTo>
                        <a:pt x="1510734" y="1658945"/>
                      </a:lnTo>
                      <a:lnTo>
                        <a:pt x="1558878" y="1658195"/>
                      </a:lnTo>
                      <a:lnTo>
                        <a:pt x="1606648" y="1655961"/>
                      </a:lnTo>
                      <a:lnTo>
                        <a:pt x="1654022" y="1652264"/>
                      </a:lnTo>
                      <a:lnTo>
                        <a:pt x="1700978" y="1647128"/>
                      </a:lnTo>
                      <a:lnTo>
                        <a:pt x="1747492" y="1640574"/>
                      </a:lnTo>
                      <a:lnTo>
                        <a:pt x="1793544" y="1632624"/>
                      </a:lnTo>
                      <a:lnTo>
                        <a:pt x="1839110" y="1623300"/>
                      </a:lnTo>
                      <a:lnTo>
                        <a:pt x="1884169" y="1612625"/>
                      </a:lnTo>
                      <a:lnTo>
                        <a:pt x="1928699" y="1600622"/>
                      </a:lnTo>
                      <a:lnTo>
                        <a:pt x="1972677" y="1587311"/>
                      </a:lnTo>
                      <a:lnTo>
                        <a:pt x="2016080" y="1572716"/>
                      </a:lnTo>
                      <a:lnTo>
                        <a:pt x="2058888" y="1556858"/>
                      </a:lnTo>
                      <a:lnTo>
                        <a:pt x="2101077" y="1539760"/>
                      </a:lnTo>
                      <a:lnTo>
                        <a:pt x="2142626" y="1521444"/>
                      </a:lnTo>
                      <a:lnTo>
                        <a:pt x="2183511" y="1501933"/>
                      </a:lnTo>
                      <a:lnTo>
                        <a:pt x="2223712" y="1481248"/>
                      </a:lnTo>
                      <a:lnTo>
                        <a:pt x="2256109" y="1463335"/>
                      </a:lnTo>
                      <a:lnTo>
                        <a:pt x="1844375" y="1150734"/>
                      </a:lnTo>
                      <a:lnTo>
                        <a:pt x="1893803" y="517220"/>
                      </a:lnTo>
                      <a:lnTo>
                        <a:pt x="1099100" y="288023"/>
                      </a:lnTo>
                      <a:lnTo>
                        <a:pt x="459770" y="0"/>
                      </a:lnTo>
                      <a:close/>
                    </a:path>
                  </a:pathLst>
                </a:custGeom>
                <a:solidFill>
                  <a:srgbClr val="E39A4C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20" name="object 36">
                  <a:extLst>
                    <a:ext uri="{FF2B5EF4-FFF2-40B4-BE49-F238E27FC236}">
                      <a16:creationId xmlns:a16="http://schemas.microsoft.com/office/drawing/2014/main" id="{C19AFD88-CF6D-2096-B8C9-71AB20713604}"/>
                    </a:ext>
                  </a:extLst>
                </p:cNvPr>
                <p:cNvSpPr/>
                <p:nvPr/>
              </p:nvSpPr>
              <p:spPr>
                <a:xfrm>
                  <a:off x="2224944" y="5359544"/>
                  <a:ext cx="2256155" cy="16484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56154" h="1648459">
                      <a:moveTo>
                        <a:pt x="1893803" y="517220"/>
                      </a:moveTo>
                      <a:lnTo>
                        <a:pt x="1844375" y="1150734"/>
                      </a:lnTo>
                      <a:lnTo>
                        <a:pt x="2256109" y="1463335"/>
                      </a:lnTo>
                    </a:path>
                    <a:path w="2256154" h="1648459">
                      <a:moveTo>
                        <a:pt x="1327334" y="1647877"/>
                      </a:moveTo>
                      <a:lnTo>
                        <a:pt x="1000837" y="1571030"/>
                      </a:lnTo>
                    </a:path>
                    <a:path w="2256154" h="1648459">
                      <a:moveTo>
                        <a:pt x="0" y="275594"/>
                      </a:moveTo>
                      <a:lnTo>
                        <a:pt x="459770" y="0"/>
                      </a:lnTo>
                      <a:lnTo>
                        <a:pt x="1099100" y="288023"/>
                      </a:lnTo>
                      <a:lnTo>
                        <a:pt x="1893803" y="517220"/>
                      </a:lnTo>
                    </a:path>
                  </a:pathLst>
                </a:custGeom>
                <a:ln w="60388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21" name="object 37">
                  <a:extLst>
                    <a:ext uri="{FF2B5EF4-FFF2-40B4-BE49-F238E27FC236}">
                      <a16:creationId xmlns:a16="http://schemas.microsoft.com/office/drawing/2014/main" id="{929C9D5A-35EC-4283-CDE3-ABBB00CD2054}"/>
                    </a:ext>
                  </a:extLst>
                </p:cNvPr>
                <p:cNvSpPr/>
                <p:nvPr/>
              </p:nvSpPr>
              <p:spPr>
                <a:xfrm>
                  <a:off x="2219045" y="3985221"/>
                  <a:ext cx="2054860" cy="16567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4860" h="1656714">
                      <a:moveTo>
                        <a:pt x="1612548" y="2983"/>
                      </a:moveTo>
                      <a:lnTo>
                        <a:pt x="1420719" y="2983"/>
                      </a:lnTo>
                      <a:lnTo>
                        <a:pt x="1373345" y="6680"/>
                      </a:lnTo>
                      <a:lnTo>
                        <a:pt x="1326390" y="11816"/>
                      </a:lnTo>
                      <a:lnTo>
                        <a:pt x="1279875" y="18371"/>
                      </a:lnTo>
                      <a:lnTo>
                        <a:pt x="1233824" y="26321"/>
                      </a:lnTo>
                      <a:lnTo>
                        <a:pt x="1188257" y="35644"/>
                      </a:lnTo>
                      <a:lnTo>
                        <a:pt x="1143198" y="46319"/>
                      </a:lnTo>
                      <a:lnTo>
                        <a:pt x="1098668" y="58323"/>
                      </a:lnTo>
                      <a:lnTo>
                        <a:pt x="1054691" y="71633"/>
                      </a:lnTo>
                      <a:lnTo>
                        <a:pt x="1011287" y="86228"/>
                      </a:lnTo>
                      <a:lnTo>
                        <a:pt x="968479" y="102086"/>
                      </a:lnTo>
                      <a:lnTo>
                        <a:pt x="926290" y="119184"/>
                      </a:lnTo>
                      <a:lnTo>
                        <a:pt x="884742" y="137500"/>
                      </a:lnTo>
                      <a:lnTo>
                        <a:pt x="843856" y="157011"/>
                      </a:lnTo>
                      <a:lnTo>
                        <a:pt x="803655" y="177697"/>
                      </a:lnTo>
                      <a:lnTo>
                        <a:pt x="764162" y="199533"/>
                      </a:lnTo>
                      <a:lnTo>
                        <a:pt x="725398" y="222499"/>
                      </a:lnTo>
                      <a:lnTo>
                        <a:pt x="687386" y="246572"/>
                      </a:lnTo>
                      <a:lnTo>
                        <a:pt x="650147" y="271729"/>
                      </a:lnTo>
                      <a:lnTo>
                        <a:pt x="613705" y="297949"/>
                      </a:lnTo>
                      <a:lnTo>
                        <a:pt x="578080" y="325210"/>
                      </a:lnTo>
                      <a:lnTo>
                        <a:pt x="543297" y="353488"/>
                      </a:lnTo>
                      <a:lnTo>
                        <a:pt x="509376" y="382763"/>
                      </a:lnTo>
                      <a:lnTo>
                        <a:pt x="476340" y="413011"/>
                      </a:lnTo>
                      <a:lnTo>
                        <a:pt x="444211" y="444211"/>
                      </a:lnTo>
                      <a:lnTo>
                        <a:pt x="413011" y="476340"/>
                      </a:lnTo>
                      <a:lnTo>
                        <a:pt x="382763" y="509376"/>
                      </a:lnTo>
                      <a:lnTo>
                        <a:pt x="353488" y="543297"/>
                      </a:lnTo>
                      <a:lnTo>
                        <a:pt x="325210" y="578080"/>
                      </a:lnTo>
                      <a:lnTo>
                        <a:pt x="297949" y="613705"/>
                      </a:lnTo>
                      <a:lnTo>
                        <a:pt x="271729" y="650147"/>
                      </a:lnTo>
                      <a:lnTo>
                        <a:pt x="246572" y="687386"/>
                      </a:lnTo>
                      <a:lnTo>
                        <a:pt x="222499" y="725398"/>
                      </a:lnTo>
                      <a:lnTo>
                        <a:pt x="199533" y="764162"/>
                      </a:lnTo>
                      <a:lnTo>
                        <a:pt x="177697" y="803655"/>
                      </a:lnTo>
                      <a:lnTo>
                        <a:pt x="157011" y="843856"/>
                      </a:lnTo>
                      <a:lnTo>
                        <a:pt x="137500" y="884742"/>
                      </a:lnTo>
                      <a:lnTo>
                        <a:pt x="119184" y="926290"/>
                      </a:lnTo>
                      <a:lnTo>
                        <a:pt x="102086" y="968479"/>
                      </a:lnTo>
                      <a:lnTo>
                        <a:pt x="86228" y="1011287"/>
                      </a:lnTo>
                      <a:lnTo>
                        <a:pt x="71633" y="1054691"/>
                      </a:lnTo>
                      <a:lnTo>
                        <a:pt x="60321" y="1092066"/>
                      </a:lnTo>
                      <a:lnTo>
                        <a:pt x="46241" y="1143528"/>
                      </a:lnTo>
                      <a:lnTo>
                        <a:pt x="35644" y="1188257"/>
                      </a:lnTo>
                      <a:lnTo>
                        <a:pt x="26321" y="1233824"/>
                      </a:lnTo>
                      <a:lnTo>
                        <a:pt x="18371" y="1279875"/>
                      </a:lnTo>
                      <a:lnTo>
                        <a:pt x="11816" y="1326390"/>
                      </a:lnTo>
                      <a:lnTo>
                        <a:pt x="6680" y="1373345"/>
                      </a:lnTo>
                      <a:lnTo>
                        <a:pt x="2983" y="1420719"/>
                      </a:lnTo>
                      <a:lnTo>
                        <a:pt x="749" y="1468489"/>
                      </a:lnTo>
                      <a:lnTo>
                        <a:pt x="0" y="1516633"/>
                      </a:lnTo>
                      <a:lnTo>
                        <a:pt x="749" y="1564778"/>
                      </a:lnTo>
                      <a:lnTo>
                        <a:pt x="2983" y="1612548"/>
                      </a:lnTo>
                      <a:lnTo>
                        <a:pt x="6417" y="1656554"/>
                      </a:lnTo>
                      <a:lnTo>
                        <a:pt x="456624" y="1387312"/>
                      </a:lnTo>
                      <a:lnTo>
                        <a:pt x="1203080" y="1387312"/>
                      </a:lnTo>
                      <a:lnTo>
                        <a:pt x="1565982" y="1070739"/>
                      </a:lnTo>
                      <a:lnTo>
                        <a:pt x="2054602" y="543143"/>
                      </a:lnTo>
                      <a:lnTo>
                        <a:pt x="1927980" y="56538"/>
                      </a:lnTo>
                      <a:lnTo>
                        <a:pt x="1890069" y="46319"/>
                      </a:lnTo>
                      <a:lnTo>
                        <a:pt x="1845010" y="35644"/>
                      </a:lnTo>
                      <a:lnTo>
                        <a:pt x="1799443" y="26321"/>
                      </a:lnTo>
                      <a:lnTo>
                        <a:pt x="1753392" y="18371"/>
                      </a:lnTo>
                      <a:lnTo>
                        <a:pt x="1706877" y="11816"/>
                      </a:lnTo>
                      <a:lnTo>
                        <a:pt x="1659922" y="6680"/>
                      </a:lnTo>
                      <a:lnTo>
                        <a:pt x="1612548" y="2983"/>
                      </a:lnTo>
                      <a:close/>
                    </a:path>
                    <a:path w="2054860" h="1656714">
                      <a:moveTo>
                        <a:pt x="1203080" y="1387312"/>
                      </a:moveTo>
                      <a:lnTo>
                        <a:pt x="456624" y="1387312"/>
                      </a:lnTo>
                      <a:lnTo>
                        <a:pt x="978543" y="1583184"/>
                      </a:lnTo>
                      <a:lnTo>
                        <a:pt x="1203080" y="1387312"/>
                      </a:lnTo>
                      <a:close/>
                    </a:path>
                    <a:path w="2054860" h="1656714">
                      <a:moveTo>
                        <a:pt x="1516634" y="0"/>
                      </a:moveTo>
                      <a:lnTo>
                        <a:pt x="1468489" y="749"/>
                      </a:lnTo>
                      <a:lnTo>
                        <a:pt x="1420719" y="2983"/>
                      </a:lnTo>
                      <a:lnTo>
                        <a:pt x="1612548" y="2983"/>
                      </a:lnTo>
                      <a:lnTo>
                        <a:pt x="1564778" y="749"/>
                      </a:lnTo>
                      <a:lnTo>
                        <a:pt x="1516634" y="0"/>
                      </a:lnTo>
                      <a:close/>
                    </a:path>
                  </a:pathLst>
                </a:custGeom>
                <a:solidFill>
                  <a:srgbClr val="99CBC7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22" name="object 38">
                  <a:extLst>
                    <a:ext uri="{FF2B5EF4-FFF2-40B4-BE49-F238E27FC236}">
                      <a16:creationId xmlns:a16="http://schemas.microsoft.com/office/drawing/2014/main" id="{10FEC85C-6826-F9C0-A4E9-9DAED4177229}"/>
                    </a:ext>
                  </a:extLst>
                </p:cNvPr>
                <p:cNvSpPr/>
                <p:nvPr/>
              </p:nvSpPr>
              <p:spPr>
                <a:xfrm>
                  <a:off x="2225463" y="4041760"/>
                  <a:ext cx="2048510" cy="1600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8510" h="1600200">
                      <a:moveTo>
                        <a:pt x="972126" y="1526645"/>
                      </a:moveTo>
                      <a:lnTo>
                        <a:pt x="450207" y="1330773"/>
                      </a:lnTo>
                      <a:lnTo>
                        <a:pt x="0" y="1600016"/>
                      </a:lnTo>
                    </a:path>
                    <a:path w="2048510" h="1600200">
                      <a:moveTo>
                        <a:pt x="39823" y="1086989"/>
                      </a:moveTo>
                      <a:lnTo>
                        <a:pt x="53903" y="1035527"/>
                      </a:lnTo>
                    </a:path>
                    <a:path w="2048510" h="1600200">
                      <a:moveTo>
                        <a:pt x="1921562" y="0"/>
                      </a:moveTo>
                      <a:lnTo>
                        <a:pt x="2048184" y="486604"/>
                      </a:lnTo>
                      <a:lnTo>
                        <a:pt x="1559564" y="1014200"/>
                      </a:lnTo>
                      <a:lnTo>
                        <a:pt x="972126" y="1526645"/>
                      </a:lnTo>
                    </a:path>
                  </a:pathLst>
                </a:custGeom>
                <a:ln w="60388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23" name="object 40">
                  <a:extLst>
                    <a:ext uri="{FF2B5EF4-FFF2-40B4-BE49-F238E27FC236}">
                      <a16:creationId xmlns:a16="http://schemas.microsoft.com/office/drawing/2014/main" id="{0031822C-A7C8-E6DF-ECB9-F37FF693AD35}"/>
                    </a:ext>
                  </a:extLst>
                </p:cNvPr>
                <p:cNvSpPr/>
                <p:nvPr/>
              </p:nvSpPr>
              <p:spPr>
                <a:xfrm>
                  <a:off x="542366" y="5268378"/>
                  <a:ext cx="319405" cy="3340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405" h="334010">
                      <a:moveTo>
                        <a:pt x="318897" y="65620"/>
                      </a:moveTo>
                      <a:lnTo>
                        <a:pt x="313740" y="40068"/>
                      </a:lnTo>
                      <a:lnTo>
                        <a:pt x="299681" y="19215"/>
                      </a:lnTo>
                      <a:lnTo>
                        <a:pt x="278815" y="5156"/>
                      </a:lnTo>
                      <a:lnTo>
                        <a:pt x="253276" y="0"/>
                      </a:lnTo>
                      <a:lnTo>
                        <a:pt x="65620" y="0"/>
                      </a:lnTo>
                      <a:lnTo>
                        <a:pt x="40081" y="5156"/>
                      </a:lnTo>
                      <a:lnTo>
                        <a:pt x="19227" y="19215"/>
                      </a:lnTo>
                      <a:lnTo>
                        <a:pt x="5156" y="40068"/>
                      </a:lnTo>
                      <a:lnTo>
                        <a:pt x="0" y="65620"/>
                      </a:lnTo>
                      <a:lnTo>
                        <a:pt x="0" y="209994"/>
                      </a:lnTo>
                      <a:lnTo>
                        <a:pt x="5156" y="235534"/>
                      </a:lnTo>
                      <a:lnTo>
                        <a:pt x="19227" y="256387"/>
                      </a:lnTo>
                      <a:lnTo>
                        <a:pt x="40081" y="270459"/>
                      </a:lnTo>
                      <a:lnTo>
                        <a:pt x="65620" y="275615"/>
                      </a:lnTo>
                      <a:lnTo>
                        <a:pt x="253276" y="275615"/>
                      </a:lnTo>
                      <a:lnTo>
                        <a:pt x="261353" y="273989"/>
                      </a:lnTo>
                      <a:lnTo>
                        <a:pt x="260515" y="275602"/>
                      </a:lnTo>
                      <a:lnTo>
                        <a:pt x="318897" y="333984"/>
                      </a:lnTo>
                      <a:lnTo>
                        <a:pt x="318897" y="209994"/>
                      </a:lnTo>
                      <a:lnTo>
                        <a:pt x="318897" y="164045"/>
                      </a:lnTo>
                      <a:lnTo>
                        <a:pt x="318897" y="65620"/>
                      </a:lnTo>
                      <a:close/>
                    </a:path>
                  </a:pathLst>
                </a:custGeom>
                <a:solidFill>
                  <a:srgbClr val="E6B222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50" name="object 41">
                <a:extLst>
                  <a:ext uri="{FF2B5EF4-FFF2-40B4-BE49-F238E27FC236}">
                    <a16:creationId xmlns:a16="http://schemas.microsoft.com/office/drawing/2014/main" id="{25EB5577-FF4D-E441-3C2E-98651EBB557B}"/>
                  </a:ext>
                </a:extLst>
              </p:cNvPr>
              <p:cNvSpPr txBox="1"/>
              <p:nvPr/>
            </p:nvSpPr>
            <p:spPr>
              <a:xfrm>
                <a:off x="939174" y="5211042"/>
                <a:ext cx="1759165" cy="1455320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fr-CA" sz="900" b="1" dirty="0">
                    <a:solidFill>
                      <a:srgbClr val="546A83"/>
                    </a:solidFill>
                    <a:latin typeface="Calibri"/>
                    <a:cs typeface="Calibri"/>
                  </a:rPr>
                  <a:t>Accessibilité</a:t>
                </a:r>
              </a:p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fr-CA" sz="900" b="1" dirty="0">
                    <a:solidFill>
                      <a:srgbClr val="546A83"/>
                    </a:solidFill>
                    <a:latin typeface="Calibri"/>
                    <a:cs typeface="Calibri"/>
                  </a:rPr>
                  <a:t>Fluidité</a:t>
                </a:r>
              </a:p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fr-CA" sz="900" b="1" dirty="0">
                    <a:solidFill>
                      <a:srgbClr val="546A83"/>
                    </a:solidFill>
                    <a:latin typeface="Calibri"/>
                    <a:cs typeface="Calibri"/>
                  </a:rPr>
                  <a:t>Intégration</a:t>
                </a:r>
              </a:p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fr-CA" sz="900" b="1" dirty="0">
                    <a:solidFill>
                      <a:srgbClr val="546A83"/>
                    </a:solidFill>
                    <a:latin typeface="Calibri"/>
                    <a:cs typeface="Calibri"/>
                  </a:rPr>
                  <a:t>Expérience du patient</a:t>
                </a:r>
              </a:p>
              <a:p>
                <a:pPr marL="12700" marR="103505">
                  <a:lnSpc>
                    <a:spcPct val="121000"/>
                  </a:lnSpc>
                  <a:spcBef>
                    <a:spcPts val="100"/>
                  </a:spcBef>
                </a:pPr>
                <a:r>
                  <a:rPr lang="fr-CA" sz="900" b="1" dirty="0">
                    <a:solidFill>
                      <a:srgbClr val="546A83"/>
                    </a:solidFill>
                    <a:latin typeface="Calibri"/>
                    <a:cs typeface="Calibri"/>
                  </a:rPr>
                  <a:t>Santé</a:t>
                </a:r>
              </a:p>
              <a:p>
                <a:pPr marL="12700" marR="377190">
                  <a:lnSpc>
                    <a:spcPts val="950"/>
                  </a:lnSpc>
                  <a:spcBef>
                    <a:spcPts val="425"/>
                  </a:spcBef>
                </a:pPr>
                <a:r>
                  <a:rPr lang="fr-CA" sz="900" b="1" spc="-5" dirty="0">
                    <a:solidFill>
                      <a:srgbClr val="546A83"/>
                    </a:solidFill>
                    <a:latin typeface="Calibri"/>
                    <a:cs typeface="Calibri"/>
                  </a:rPr>
                  <a:t>Satisfaction des professionnels</a:t>
                </a:r>
              </a:p>
              <a:p>
                <a:pPr marL="12700" marR="377190">
                  <a:lnSpc>
                    <a:spcPts val="950"/>
                  </a:lnSpc>
                  <a:spcBef>
                    <a:spcPts val="425"/>
                  </a:spcBef>
                </a:pPr>
                <a:r>
                  <a:rPr lang="fr-CA" sz="900" b="1" dirty="0">
                    <a:solidFill>
                      <a:srgbClr val="546A83"/>
                    </a:solidFill>
                    <a:latin typeface="Calibri"/>
                    <a:cs typeface="Calibri"/>
                  </a:rPr>
                  <a:t>Performance du système</a:t>
                </a:r>
                <a:endParaRPr sz="900" dirty="0">
                  <a:latin typeface="Calibri"/>
                  <a:cs typeface="Calibri"/>
                </a:endParaRPr>
              </a:p>
            </p:txBody>
          </p:sp>
          <p:sp>
            <p:nvSpPr>
              <p:cNvPr id="51" name="object 42">
                <a:extLst>
                  <a:ext uri="{FF2B5EF4-FFF2-40B4-BE49-F238E27FC236}">
                    <a16:creationId xmlns:a16="http://schemas.microsoft.com/office/drawing/2014/main" id="{C4CD455F-11C7-C8B6-D9AD-E4CBFD76A2F4}"/>
                  </a:ext>
                </a:extLst>
              </p:cNvPr>
              <p:cNvSpPr txBox="1"/>
              <p:nvPr/>
            </p:nvSpPr>
            <p:spPr>
              <a:xfrm>
                <a:off x="746779" y="4388733"/>
                <a:ext cx="1248896" cy="323636"/>
              </a:xfrm>
              <a:prstGeom prst="rect">
                <a:avLst/>
              </a:prstGeom>
            </p:spPr>
            <p:txBody>
              <a:bodyPr vert="horz" wrap="square" lIns="0" tIns="49530" rIns="0" bIns="0" rtlCol="0">
                <a:spAutoFit/>
              </a:bodyPr>
              <a:lstStyle/>
              <a:p>
                <a:pPr marR="5080" indent="12700" algn="ctr">
                  <a:lnSpc>
                    <a:spcPct val="78500"/>
                  </a:lnSpc>
                  <a:spcBef>
                    <a:spcPts val="390"/>
                  </a:spcBef>
                </a:pPr>
                <a:r>
                  <a:rPr lang="fr-CA" sz="1050" b="1" dirty="0">
                    <a:solidFill>
                      <a:srgbClr val="546A83"/>
                    </a:solidFill>
                    <a:latin typeface="Calibri"/>
                    <a:cs typeface="Calibri"/>
                  </a:rPr>
                  <a:t>Personnes avec besoins complexes</a:t>
                </a:r>
                <a:endParaRPr sz="1050" dirty="0">
                  <a:latin typeface="Calibri"/>
                  <a:cs typeface="Calibri"/>
                </a:endParaRPr>
              </a:p>
            </p:txBody>
          </p:sp>
          <p:sp>
            <p:nvSpPr>
              <p:cNvPr id="52" name="object 44">
                <a:extLst>
                  <a:ext uri="{FF2B5EF4-FFF2-40B4-BE49-F238E27FC236}">
                    <a16:creationId xmlns:a16="http://schemas.microsoft.com/office/drawing/2014/main" id="{3C3D3791-A9BB-6A2C-F5BC-9DCA5F1712CA}"/>
                  </a:ext>
                </a:extLst>
              </p:cNvPr>
              <p:cNvSpPr txBox="1"/>
              <p:nvPr/>
            </p:nvSpPr>
            <p:spPr>
              <a:xfrm>
                <a:off x="4252298" y="5437883"/>
                <a:ext cx="928675" cy="189924"/>
              </a:xfrm>
              <a:prstGeom prst="rect">
                <a:avLst/>
              </a:prstGeom>
            </p:spPr>
            <p:txBody>
              <a:bodyPr vert="horz" wrap="square" lIns="0" tIns="49530" rIns="0" bIns="0" rtlCol="0">
                <a:spAutoFit/>
              </a:bodyPr>
              <a:lstStyle/>
              <a:p>
                <a:pPr marL="133350" marR="5080" indent="-121285" algn="r">
                  <a:lnSpc>
                    <a:spcPct val="78500"/>
                  </a:lnSpc>
                  <a:spcBef>
                    <a:spcPts val="390"/>
                  </a:spcBef>
                </a:pPr>
                <a:endParaRPr sz="1050" dirty="0">
                  <a:latin typeface="Calibri"/>
                  <a:cs typeface="Calibri"/>
                </a:endParaRPr>
              </a:p>
            </p:txBody>
          </p:sp>
          <p:sp>
            <p:nvSpPr>
              <p:cNvPr id="53" name="object 47">
                <a:extLst>
                  <a:ext uri="{FF2B5EF4-FFF2-40B4-BE49-F238E27FC236}">
                    <a16:creationId xmlns:a16="http://schemas.microsoft.com/office/drawing/2014/main" id="{B86AE4FE-5659-6769-28F4-9E967246CAE7}"/>
                  </a:ext>
                </a:extLst>
              </p:cNvPr>
              <p:cNvSpPr txBox="1"/>
              <p:nvPr/>
            </p:nvSpPr>
            <p:spPr>
              <a:xfrm>
                <a:off x="550902" y="4685373"/>
                <a:ext cx="1536874" cy="559429"/>
              </a:xfrm>
              <a:prstGeom prst="rect">
                <a:avLst/>
              </a:prstGeom>
            </p:spPr>
            <p:txBody>
              <a:bodyPr vert="horz" wrap="square" lIns="0" tIns="33655" rIns="0" bIns="0" rtlCol="0">
                <a:spAutoFit/>
              </a:bodyPr>
              <a:lstStyle/>
              <a:p>
                <a:pPr marL="12700" marR="5080" indent="47625" algn="ctr">
                  <a:lnSpc>
                    <a:spcPts val="860"/>
                  </a:lnSpc>
                  <a:spcBef>
                    <a:spcPts val="265"/>
                  </a:spcBef>
                </a:pPr>
                <a:r>
                  <a:rPr lang="en-US" sz="800" spc="-5" dirty="0">
                    <a:solidFill>
                      <a:srgbClr val="546A83"/>
                    </a:solidFill>
                    <a:latin typeface="Calibri"/>
                    <a:cs typeface="Calibri"/>
                  </a:rPr>
                  <a:t>Maladies chroniques</a:t>
                </a:r>
                <a:br>
                  <a:rPr lang="en-US" sz="800" spc="-5" dirty="0">
                    <a:solidFill>
                      <a:srgbClr val="546A83"/>
                    </a:solidFill>
                    <a:latin typeface="Calibri"/>
                    <a:cs typeface="Calibri"/>
                  </a:rPr>
                </a:br>
                <a:r>
                  <a:rPr lang="en-US" sz="800" spc="-5" dirty="0" err="1">
                    <a:solidFill>
                      <a:srgbClr val="546A83"/>
                    </a:solidFill>
                    <a:latin typeface="Calibri"/>
                    <a:cs typeface="Calibri"/>
                  </a:rPr>
                  <a:t>Problèmes</a:t>
                </a:r>
                <a:r>
                  <a:rPr lang="en-US" sz="800" spc="-5" dirty="0">
                    <a:solidFill>
                      <a:srgbClr val="546A83"/>
                    </a:solidFill>
                    <a:latin typeface="Calibri"/>
                    <a:cs typeface="Calibri"/>
                  </a:rPr>
                  <a:t> de santé </a:t>
                </a:r>
                <a:r>
                  <a:rPr lang="en-US" sz="800" spc="-5" dirty="0" err="1">
                    <a:solidFill>
                      <a:srgbClr val="546A83"/>
                    </a:solidFill>
                    <a:latin typeface="Calibri"/>
                    <a:cs typeface="Calibri"/>
                  </a:rPr>
                  <a:t>mentale</a:t>
                </a:r>
                <a:br>
                  <a:rPr lang="en-US" sz="800" spc="-5" dirty="0">
                    <a:solidFill>
                      <a:srgbClr val="546A83"/>
                    </a:solidFill>
                    <a:latin typeface="Calibri"/>
                    <a:cs typeface="Calibri"/>
                  </a:rPr>
                </a:br>
                <a:r>
                  <a:rPr lang="fr-CA" sz="800" dirty="0">
                    <a:solidFill>
                      <a:srgbClr val="536A83"/>
                    </a:solidFill>
                  </a:rPr>
                  <a:t>Situation socioéconomique précaire</a:t>
                </a:r>
              </a:p>
              <a:p>
                <a:pPr marL="12700" marR="5080" indent="47625" algn="ctr">
                  <a:lnSpc>
                    <a:spcPts val="860"/>
                  </a:lnSpc>
                  <a:spcBef>
                    <a:spcPts val="265"/>
                  </a:spcBef>
                </a:pPr>
                <a:endParaRPr sz="800" dirty="0">
                  <a:latin typeface="Calibri"/>
                  <a:cs typeface="Calibri"/>
                </a:endParaRPr>
              </a:p>
            </p:txBody>
          </p:sp>
          <p:grpSp>
            <p:nvGrpSpPr>
              <p:cNvPr id="54" name="object 48">
                <a:extLst>
                  <a:ext uri="{FF2B5EF4-FFF2-40B4-BE49-F238E27FC236}">
                    <a16:creationId xmlns:a16="http://schemas.microsoft.com/office/drawing/2014/main" id="{BC2DAB9A-6368-FE9D-C3F6-DA4E84B5888F}"/>
                  </a:ext>
                </a:extLst>
              </p:cNvPr>
              <p:cNvGrpSpPr/>
              <p:nvPr/>
            </p:nvGrpSpPr>
            <p:grpSpPr>
              <a:xfrm>
                <a:off x="859975" y="3674668"/>
                <a:ext cx="3531380" cy="2619957"/>
                <a:chOff x="859975" y="3674668"/>
                <a:chExt cx="3531380" cy="2619957"/>
              </a:xfrm>
            </p:grpSpPr>
            <p:sp>
              <p:nvSpPr>
                <p:cNvPr id="67" name="object 49">
                  <a:extLst>
                    <a:ext uri="{FF2B5EF4-FFF2-40B4-BE49-F238E27FC236}">
                      <a16:creationId xmlns:a16="http://schemas.microsoft.com/office/drawing/2014/main" id="{642BFB7E-669C-15E0-4460-3822C892D5C6}"/>
                    </a:ext>
                  </a:extLst>
                </p:cNvPr>
                <p:cNvSpPr/>
                <p:nvPr/>
              </p:nvSpPr>
              <p:spPr>
                <a:xfrm>
                  <a:off x="2004611" y="4030276"/>
                  <a:ext cx="671195" cy="6369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1194" h="636904">
                      <a:moveTo>
                        <a:pt x="229730" y="0"/>
                      </a:moveTo>
                      <a:lnTo>
                        <a:pt x="0" y="316204"/>
                      </a:lnTo>
                      <a:lnTo>
                        <a:pt x="440918" y="636549"/>
                      </a:lnTo>
                      <a:lnTo>
                        <a:pt x="670648" y="320344"/>
                      </a:lnTo>
                      <a:lnTo>
                        <a:pt x="22973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pic>
              <p:nvPicPr>
                <p:cNvPr id="68" name="object 50">
                  <a:extLst>
                    <a:ext uri="{FF2B5EF4-FFF2-40B4-BE49-F238E27FC236}">
                      <a16:creationId xmlns:a16="http://schemas.microsoft.com/office/drawing/2014/main" id="{A621D6A4-7D49-F2A3-0B16-C1CF41ACB8A0}"/>
                    </a:ext>
                  </a:extLst>
                </p:cNvPr>
                <p:cNvPicPr/>
                <p:nvPr/>
              </p:nvPicPr>
              <p:blipFill>
                <a:blip r:embed="rId9" cstate="print"/>
                <a:stretch>
                  <a:fillRect/>
                </a:stretch>
              </p:blipFill>
              <p:spPr>
                <a:xfrm>
                  <a:off x="2362987" y="4315773"/>
                  <a:ext cx="161373" cy="193039"/>
                </a:xfrm>
                <a:prstGeom prst="rect">
                  <a:avLst/>
                </a:prstGeom>
              </p:spPr>
            </p:pic>
            <p:sp>
              <p:nvSpPr>
                <p:cNvPr id="69" name="object 51">
                  <a:extLst>
                    <a:ext uri="{FF2B5EF4-FFF2-40B4-BE49-F238E27FC236}">
                      <a16:creationId xmlns:a16="http://schemas.microsoft.com/office/drawing/2014/main" id="{8FFEF2AD-EBB1-3CCE-1023-A1DABC9A9E23}"/>
                    </a:ext>
                  </a:extLst>
                </p:cNvPr>
                <p:cNvSpPr/>
                <p:nvPr/>
              </p:nvSpPr>
              <p:spPr>
                <a:xfrm>
                  <a:off x="2126688" y="4176202"/>
                  <a:ext cx="374650" cy="298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650" h="298450">
                      <a:moveTo>
                        <a:pt x="40790" y="0"/>
                      </a:moveTo>
                      <a:lnTo>
                        <a:pt x="23113" y="6437"/>
                      </a:lnTo>
                      <a:lnTo>
                        <a:pt x="8767" y="19626"/>
                      </a:lnTo>
                      <a:lnTo>
                        <a:pt x="661" y="37343"/>
                      </a:lnTo>
                      <a:lnTo>
                        <a:pt x="0" y="56145"/>
                      </a:lnTo>
                      <a:lnTo>
                        <a:pt x="6437" y="73822"/>
                      </a:lnTo>
                      <a:lnTo>
                        <a:pt x="19626" y="88168"/>
                      </a:lnTo>
                      <a:lnTo>
                        <a:pt x="296791" y="289539"/>
                      </a:lnTo>
                      <a:lnTo>
                        <a:pt x="314508" y="297651"/>
                      </a:lnTo>
                      <a:lnTo>
                        <a:pt x="333309" y="298311"/>
                      </a:lnTo>
                      <a:lnTo>
                        <a:pt x="350987" y="291871"/>
                      </a:lnTo>
                      <a:lnTo>
                        <a:pt x="365332" y="278680"/>
                      </a:lnTo>
                      <a:lnTo>
                        <a:pt x="373439" y="260964"/>
                      </a:lnTo>
                      <a:lnTo>
                        <a:pt x="374100" y="242166"/>
                      </a:lnTo>
                      <a:lnTo>
                        <a:pt x="367663" y="224490"/>
                      </a:lnTo>
                      <a:lnTo>
                        <a:pt x="354474" y="210138"/>
                      </a:lnTo>
                      <a:lnTo>
                        <a:pt x="77309" y="8767"/>
                      </a:lnTo>
                      <a:lnTo>
                        <a:pt x="59591" y="661"/>
                      </a:lnTo>
                      <a:lnTo>
                        <a:pt x="40790" y="0"/>
                      </a:lnTo>
                      <a:close/>
                    </a:path>
                  </a:pathLst>
                </a:custGeom>
                <a:solidFill>
                  <a:srgbClr val="546A83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70" name="object 52">
                  <a:extLst>
                    <a:ext uri="{FF2B5EF4-FFF2-40B4-BE49-F238E27FC236}">
                      <a16:creationId xmlns:a16="http://schemas.microsoft.com/office/drawing/2014/main" id="{393E4694-ADDF-2669-16E3-1456B0FC7C66}"/>
                    </a:ext>
                  </a:extLst>
                </p:cNvPr>
                <p:cNvSpPr/>
                <p:nvPr/>
              </p:nvSpPr>
              <p:spPr>
                <a:xfrm>
                  <a:off x="926379" y="3929311"/>
                  <a:ext cx="305435" cy="3454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434" h="345439">
                      <a:moveTo>
                        <a:pt x="207350" y="0"/>
                      </a:moveTo>
                      <a:lnTo>
                        <a:pt x="72730" y="0"/>
                      </a:lnTo>
                      <a:lnTo>
                        <a:pt x="54149" y="3683"/>
                      </a:lnTo>
                      <a:lnTo>
                        <a:pt x="37205" y="13752"/>
                      </a:lnTo>
                      <a:lnTo>
                        <a:pt x="23999" y="28733"/>
                      </a:lnTo>
                      <a:lnTo>
                        <a:pt x="16634" y="47155"/>
                      </a:lnTo>
                      <a:lnTo>
                        <a:pt x="0" y="127681"/>
                      </a:lnTo>
                      <a:lnTo>
                        <a:pt x="7520" y="143293"/>
                      </a:lnTo>
                      <a:lnTo>
                        <a:pt x="30652" y="181370"/>
                      </a:lnTo>
                      <a:lnTo>
                        <a:pt x="57237" y="216923"/>
                      </a:lnTo>
                      <a:lnTo>
                        <a:pt x="87044" y="249718"/>
                      </a:lnTo>
                      <a:lnTo>
                        <a:pt x="119839" y="279525"/>
                      </a:lnTo>
                      <a:lnTo>
                        <a:pt x="155392" y="306110"/>
                      </a:lnTo>
                      <a:lnTo>
                        <a:pt x="193469" y="329242"/>
                      </a:lnTo>
                      <a:lnTo>
                        <a:pt x="227028" y="345408"/>
                      </a:lnTo>
                      <a:lnTo>
                        <a:pt x="231035" y="292150"/>
                      </a:lnTo>
                      <a:lnTo>
                        <a:pt x="272170" y="292150"/>
                      </a:lnTo>
                      <a:lnTo>
                        <a:pt x="287929" y="288465"/>
                      </a:lnTo>
                      <a:lnTo>
                        <a:pt x="299129" y="278391"/>
                      </a:lnTo>
                      <a:lnTo>
                        <a:pt x="304953" y="263406"/>
                      </a:lnTo>
                      <a:lnTo>
                        <a:pt x="304581" y="244983"/>
                      </a:lnTo>
                      <a:lnTo>
                        <a:pt x="263445" y="47155"/>
                      </a:lnTo>
                      <a:lnTo>
                        <a:pt x="256081" y="28733"/>
                      </a:lnTo>
                      <a:lnTo>
                        <a:pt x="242875" y="13752"/>
                      </a:lnTo>
                      <a:lnTo>
                        <a:pt x="225930" y="3683"/>
                      </a:lnTo>
                      <a:lnTo>
                        <a:pt x="207350" y="0"/>
                      </a:lnTo>
                      <a:close/>
                    </a:path>
                  </a:pathLst>
                </a:custGeom>
                <a:solidFill>
                  <a:srgbClr val="D0D3DA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pic>
              <p:nvPicPr>
                <p:cNvPr id="71" name="object 53">
                  <a:extLst>
                    <a:ext uri="{FF2B5EF4-FFF2-40B4-BE49-F238E27FC236}">
                      <a16:creationId xmlns:a16="http://schemas.microsoft.com/office/drawing/2014/main" id="{92AB739D-9291-58AF-4E21-F87DFB0E2B3D}"/>
                    </a:ext>
                  </a:extLst>
                </p:cNvPr>
                <p:cNvPicPr/>
                <p:nvPr/>
              </p:nvPicPr>
              <p:blipFill>
                <a:blip r:embed="rId10" cstate="print"/>
                <a:stretch>
                  <a:fillRect/>
                </a:stretch>
              </p:blipFill>
              <p:spPr>
                <a:xfrm>
                  <a:off x="974150" y="3694794"/>
                  <a:ext cx="184480" cy="193903"/>
                </a:xfrm>
                <a:prstGeom prst="rect">
                  <a:avLst/>
                </a:prstGeom>
              </p:spPr>
            </p:pic>
            <p:sp>
              <p:nvSpPr>
                <p:cNvPr id="72" name="object 54">
                  <a:extLst>
                    <a:ext uri="{FF2B5EF4-FFF2-40B4-BE49-F238E27FC236}">
                      <a16:creationId xmlns:a16="http://schemas.microsoft.com/office/drawing/2014/main" id="{158B0F09-FFD4-584B-E064-C00BF232FE64}"/>
                    </a:ext>
                  </a:extLst>
                </p:cNvPr>
                <p:cNvSpPr/>
                <p:nvPr/>
              </p:nvSpPr>
              <p:spPr>
                <a:xfrm>
                  <a:off x="1448488" y="3929311"/>
                  <a:ext cx="305435" cy="3473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435" h="347345">
                      <a:moveTo>
                        <a:pt x="232432" y="0"/>
                      </a:moveTo>
                      <a:lnTo>
                        <a:pt x="97812" y="0"/>
                      </a:lnTo>
                      <a:lnTo>
                        <a:pt x="79231" y="3683"/>
                      </a:lnTo>
                      <a:lnTo>
                        <a:pt x="49080" y="28733"/>
                      </a:lnTo>
                      <a:lnTo>
                        <a:pt x="580" y="246291"/>
                      </a:lnTo>
                      <a:lnTo>
                        <a:pt x="0" y="264714"/>
                      </a:lnTo>
                      <a:lnTo>
                        <a:pt x="5259" y="279700"/>
                      </a:lnTo>
                      <a:lnTo>
                        <a:pt x="15659" y="289773"/>
                      </a:lnTo>
                      <a:lnTo>
                        <a:pt x="30502" y="293458"/>
                      </a:lnTo>
                      <a:lnTo>
                        <a:pt x="70392" y="293458"/>
                      </a:lnTo>
                      <a:lnTo>
                        <a:pt x="74126" y="341934"/>
                      </a:lnTo>
                      <a:lnTo>
                        <a:pt x="111624" y="329242"/>
                      </a:lnTo>
                      <a:lnTo>
                        <a:pt x="149700" y="306110"/>
                      </a:lnTo>
                      <a:lnTo>
                        <a:pt x="185252" y="279525"/>
                      </a:lnTo>
                      <a:lnTo>
                        <a:pt x="218046" y="249718"/>
                      </a:lnTo>
                      <a:lnTo>
                        <a:pt x="247852" y="216923"/>
                      </a:lnTo>
                      <a:lnTo>
                        <a:pt x="274437" y="181370"/>
                      </a:lnTo>
                      <a:lnTo>
                        <a:pt x="297569" y="143293"/>
                      </a:lnTo>
                      <a:lnTo>
                        <a:pt x="305217" y="127417"/>
                      </a:lnTo>
                      <a:lnTo>
                        <a:pt x="288527" y="47155"/>
                      </a:lnTo>
                      <a:lnTo>
                        <a:pt x="281163" y="28733"/>
                      </a:lnTo>
                      <a:lnTo>
                        <a:pt x="267957" y="13752"/>
                      </a:lnTo>
                      <a:lnTo>
                        <a:pt x="251012" y="3683"/>
                      </a:lnTo>
                      <a:lnTo>
                        <a:pt x="232432" y="0"/>
                      </a:lnTo>
                      <a:close/>
                    </a:path>
                  </a:pathLst>
                </a:custGeom>
                <a:solidFill>
                  <a:srgbClr val="D0D3DA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pic>
              <p:nvPicPr>
                <p:cNvPr id="73" name="object 55">
                  <a:extLst>
                    <a:ext uri="{FF2B5EF4-FFF2-40B4-BE49-F238E27FC236}">
                      <a16:creationId xmlns:a16="http://schemas.microsoft.com/office/drawing/2014/main" id="{3EB4E104-C276-F101-329E-742CD0313653}"/>
                    </a:ext>
                  </a:extLst>
                </p:cNvPr>
                <p:cNvPicPr/>
                <p:nvPr/>
              </p:nvPicPr>
              <p:blipFill>
                <a:blip r:embed="rId11" cstate="print"/>
                <a:stretch>
                  <a:fillRect/>
                </a:stretch>
              </p:blipFill>
              <p:spPr>
                <a:xfrm>
                  <a:off x="1521337" y="3694794"/>
                  <a:ext cx="184480" cy="193903"/>
                </a:xfrm>
                <a:prstGeom prst="rect">
                  <a:avLst/>
                </a:prstGeom>
              </p:spPr>
            </p:pic>
            <p:sp>
              <p:nvSpPr>
                <p:cNvPr id="74" name="object 56">
                  <a:extLst>
                    <a:ext uri="{FF2B5EF4-FFF2-40B4-BE49-F238E27FC236}">
                      <a16:creationId xmlns:a16="http://schemas.microsoft.com/office/drawing/2014/main" id="{049F06BA-3C76-DD9D-9B46-5148607C3F63}"/>
                    </a:ext>
                  </a:extLst>
                </p:cNvPr>
                <p:cNvSpPr/>
                <p:nvPr/>
              </p:nvSpPr>
              <p:spPr>
                <a:xfrm>
                  <a:off x="1115830" y="3674668"/>
                  <a:ext cx="449580" cy="6400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9580" h="640079">
                      <a:moveTo>
                        <a:pt x="357174" y="127889"/>
                      </a:moveTo>
                      <a:lnTo>
                        <a:pt x="346786" y="78016"/>
                      </a:lnTo>
                      <a:lnTo>
                        <a:pt x="318427" y="37376"/>
                      </a:lnTo>
                      <a:lnTo>
                        <a:pt x="276288" y="10020"/>
                      </a:lnTo>
                      <a:lnTo>
                        <a:pt x="224586" y="0"/>
                      </a:lnTo>
                      <a:lnTo>
                        <a:pt x="172872" y="10020"/>
                      </a:lnTo>
                      <a:lnTo>
                        <a:pt x="130733" y="37376"/>
                      </a:lnTo>
                      <a:lnTo>
                        <a:pt x="102374" y="78016"/>
                      </a:lnTo>
                      <a:lnTo>
                        <a:pt x="91986" y="127889"/>
                      </a:lnTo>
                      <a:lnTo>
                        <a:pt x="102374" y="177761"/>
                      </a:lnTo>
                      <a:lnTo>
                        <a:pt x="130733" y="218401"/>
                      </a:lnTo>
                      <a:lnTo>
                        <a:pt x="172872" y="245757"/>
                      </a:lnTo>
                      <a:lnTo>
                        <a:pt x="224586" y="255778"/>
                      </a:lnTo>
                      <a:lnTo>
                        <a:pt x="276288" y="245757"/>
                      </a:lnTo>
                      <a:lnTo>
                        <a:pt x="318427" y="218401"/>
                      </a:lnTo>
                      <a:lnTo>
                        <a:pt x="346786" y="177761"/>
                      </a:lnTo>
                      <a:lnTo>
                        <a:pt x="357174" y="127889"/>
                      </a:lnTo>
                      <a:close/>
                    </a:path>
                    <a:path w="449580" h="640079">
                      <a:moveTo>
                        <a:pt x="449427" y="580758"/>
                      </a:moveTo>
                      <a:lnTo>
                        <a:pt x="402018" y="371563"/>
                      </a:lnTo>
                      <a:lnTo>
                        <a:pt x="372452" y="327494"/>
                      </a:lnTo>
                      <a:lnTo>
                        <a:pt x="321386" y="309346"/>
                      </a:lnTo>
                      <a:lnTo>
                        <a:pt x="127876" y="309346"/>
                      </a:lnTo>
                      <a:lnTo>
                        <a:pt x="76809" y="327494"/>
                      </a:lnTo>
                      <a:lnTo>
                        <a:pt x="47244" y="371563"/>
                      </a:lnTo>
                      <a:lnTo>
                        <a:pt x="0" y="581456"/>
                      </a:lnTo>
                      <a:lnTo>
                        <a:pt x="4013" y="583895"/>
                      </a:lnTo>
                      <a:lnTo>
                        <a:pt x="44386" y="603338"/>
                      </a:lnTo>
                      <a:lnTo>
                        <a:pt x="86817" y="618871"/>
                      </a:lnTo>
                      <a:lnTo>
                        <a:pt x="131076" y="630250"/>
                      </a:lnTo>
                      <a:lnTo>
                        <a:pt x="176923" y="637247"/>
                      </a:lnTo>
                      <a:lnTo>
                        <a:pt x="224155" y="639635"/>
                      </a:lnTo>
                      <a:lnTo>
                        <a:pt x="271360" y="637247"/>
                      </a:lnTo>
                      <a:lnTo>
                        <a:pt x="317220" y="630250"/>
                      </a:lnTo>
                      <a:lnTo>
                        <a:pt x="361480" y="618871"/>
                      </a:lnTo>
                      <a:lnTo>
                        <a:pt x="403910" y="603338"/>
                      </a:lnTo>
                      <a:lnTo>
                        <a:pt x="444271" y="583895"/>
                      </a:lnTo>
                      <a:lnTo>
                        <a:pt x="449427" y="580758"/>
                      </a:lnTo>
                      <a:close/>
                    </a:path>
                  </a:pathLst>
                </a:custGeom>
                <a:solidFill>
                  <a:srgbClr val="546A83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75" name="object 57">
                  <a:extLst>
                    <a:ext uri="{FF2B5EF4-FFF2-40B4-BE49-F238E27FC236}">
                      <a16:creationId xmlns:a16="http://schemas.microsoft.com/office/drawing/2014/main" id="{AA498798-541A-3927-1DB0-2664592A4BC6}"/>
                    </a:ext>
                  </a:extLst>
                </p:cNvPr>
                <p:cNvSpPr/>
                <p:nvPr/>
              </p:nvSpPr>
              <p:spPr>
                <a:xfrm>
                  <a:off x="859975" y="4047660"/>
                  <a:ext cx="955675" cy="320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5675" h="320675">
                      <a:moveTo>
                        <a:pt x="0" y="0"/>
                      </a:moveTo>
                      <a:lnTo>
                        <a:pt x="19923" y="42386"/>
                      </a:lnTo>
                      <a:lnTo>
                        <a:pt x="43474" y="82584"/>
                      </a:lnTo>
                      <a:lnTo>
                        <a:pt x="70442" y="120384"/>
                      </a:lnTo>
                      <a:lnTo>
                        <a:pt x="100618" y="155578"/>
                      </a:lnTo>
                      <a:lnTo>
                        <a:pt x="133792" y="187955"/>
                      </a:lnTo>
                      <a:lnTo>
                        <a:pt x="169751" y="217308"/>
                      </a:lnTo>
                      <a:lnTo>
                        <a:pt x="208287" y="243425"/>
                      </a:lnTo>
                      <a:lnTo>
                        <a:pt x="249189" y="266099"/>
                      </a:lnTo>
                      <a:lnTo>
                        <a:pt x="292247" y="285120"/>
                      </a:lnTo>
                      <a:lnTo>
                        <a:pt x="337249" y="300278"/>
                      </a:lnTo>
                      <a:lnTo>
                        <a:pt x="383987" y="311364"/>
                      </a:lnTo>
                      <a:lnTo>
                        <a:pt x="432249" y="318169"/>
                      </a:lnTo>
                      <a:lnTo>
                        <a:pt x="481825" y="320484"/>
                      </a:lnTo>
                      <a:lnTo>
                        <a:pt x="533734" y="317945"/>
                      </a:lnTo>
                      <a:lnTo>
                        <a:pt x="584190" y="310488"/>
                      </a:lnTo>
                      <a:lnTo>
                        <a:pt x="632951" y="298354"/>
                      </a:lnTo>
                      <a:lnTo>
                        <a:pt x="679774" y="281784"/>
                      </a:lnTo>
                      <a:lnTo>
                        <a:pt x="724418" y="261018"/>
                      </a:lnTo>
                      <a:lnTo>
                        <a:pt x="766641" y="236297"/>
                      </a:lnTo>
                      <a:lnTo>
                        <a:pt x="806202" y="207862"/>
                      </a:lnTo>
                      <a:lnTo>
                        <a:pt x="842858" y="175952"/>
                      </a:lnTo>
                      <a:lnTo>
                        <a:pt x="876367" y="140810"/>
                      </a:lnTo>
                      <a:lnTo>
                        <a:pt x="906488" y="102675"/>
                      </a:lnTo>
                      <a:lnTo>
                        <a:pt x="932979" y="61787"/>
                      </a:lnTo>
                      <a:lnTo>
                        <a:pt x="955598" y="18389"/>
                      </a:lnTo>
                    </a:path>
                  </a:pathLst>
                </a:custGeom>
                <a:ln w="10553">
                  <a:solidFill>
                    <a:srgbClr val="546A83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76" name="object 58">
                  <a:extLst>
                    <a:ext uri="{FF2B5EF4-FFF2-40B4-BE49-F238E27FC236}">
                      <a16:creationId xmlns:a16="http://schemas.microsoft.com/office/drawing/2014/main" id="{C2711E8E-60B4-1F64-3067-B374B2C7FDAC}"/>
                    </a:ext>
                  </a:extLst>
                </p:cNvPr>
                <p:cNvSpPr/>
                <p:nvPr/>
              </p:nvSpPr>
              <p:spPr>
                <a:xfrm>
                  <a:off x="1562178" y="4046081"/>
                  <a:ext cx="0" cy="58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58420">
                      <a:moveTo>
                        <a:pt x="0" y="0"/>
                      </a:moveTo>
                      <a:lnTo>
                        <a:pt x="0" y="57924"/>
                      </a:lnTo>
                    </a:path>
                  </a:pathLst>
                </a:custGeom>
                <a:ln w="16675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77" name="object 59">
                  <a:extLst>
                    <a:ext uri="{FF2B5EF4-FFF2-40B4-BE49-F238E27FC236}">
                      <a16:creationId xmlns:a16="http://schemas.microsoft.com/office/drawing/2014/main" id="{8E84BAC5-9BB4-0172-0AD8-1CB3694B5967}"/>
                    </a:ext>
                  </a:extLst>
                </p:cNvPr>
                <p:cNvSpPr/>
                <p:nvPr/>
              </p:nvSpPr>
              <p:spPr>
                <a:xfrm>
                  <a:off x="1394923" y="4075041"/>
                  <a:ext cx="58419" cy="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19">
                      <a:moveTo>
                        <a:pt x="0" y="0"/>
                      </a:moveTo>
                      <a:lnTo>
                        <a:pt x="57924" y="0"/>
                      </a:lnTo>
                    </a:path>
                  </a:pathLst>
                </a:custGeom>
                <a:ln w="16675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78" name="object 60">
                  <a:extLst>
                    <a:ext uri="{FF2B5EF4-FFF2-40B4-BE49-F238E27FC236}">
                      <a16:creationId xmlns:a16="http://schemas.microsoft.com/office/drawing/2014/main" id="{8926DFD7-83FD-5772-E64C-F80FCC9158F2}"/>
                    </a:ext>
                  </a:extLst>
                </p:cNvPr>
                <p:cNvSpPr/>
                <p:nvPr/>
              </p:nvSpPr>
              <p:spPr>
                <a:xfrm>
                  <a:off x="2630864" y="5791070"/>
                  <a:ext cx="503555" cy="503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555" h="503554">
                      <a:moveTo>
                        <a:pt x="251574" y="0"/>
                      </a:moveTo>
                      <a:lnTo>
                        <a:pt x="206354" y="4053"/>
                      </a:lnTo>
                      <a:lnTo>
                        <a:pt x="163792" y="15739"/>
                      </a:lnTo>
                      <a:lnTo>
                        <a:pt x="124601" y="34348"/>
                      </a:lnTo>
                      <a:lnTo>
                        <a:pt x="89489" y="59169"/>
                      </a:lnTo>
                      <a:lnTo>
                        <a:pt x="59167" y="89491"/>
                      </a:lnTo>
                      <a:lnTo>
                        <a:pt x="34347" y="124604"/>
                      </a:lnTo>
                      <a:lnTo>
                        <a:pt x="15739" y="163798"/>
                      </a:lnTo>
                      <a:lnTo>
                        <a:pt x="4053" y="206363"/>
                      </a:lnTo>
                      <a:lnTo>
                        <a:pt x="0" y="251587"/>
                      </a:lnTo>
                      <a:lnTo>
                        <a:pt x="4053" y="296807"/>
                      </a:lnTo>
                      <a:lnTo>
                        <a:pt x="15739" y="339368"/>
                      </a:lnTo>
                      <a:lnTo>
                        <a:pt x="34347" y="378560"/>
                      </a:lnTo>
                      <a:lnTo>
                        <a:pt x="59167" y="413672"/>
                      </a:lnTo>
                      <a:lnTo>
                        <a:pt x="89489" y="443993"/>
                      </a:lnTo>
                      <a:lnTo>
                        <a:pt x="124601" y="468813"/>
                      </a:lnTo>
                      <a:lnTo>
                        <a:pt x="163792" y="487421"/>
                      </a:lnTo>
                      <a:lnTo>
                        <a:pt x="206354" y="499108"/>
                      </a:lnTo>
                      <a:lnTo>
                        <a:pt x="251574" y="503161"/>
                      </a:lnTo>
                      <a:lnTo>
                        <a:pt x="296794" y="499108"/>
                      </a:lnTo>
                      <a:lnTo>
                        <a:pt x="339355" y="487421"/>
                      </a:lnTo>
                      <a:lnTo>
                        <a:pt x="378547" y="468813"/>
                      </a:lnTo>
                      <a:lnTo>
                        <a:pt x="413659" y="443993"/>
                      </a:lnTo>
                      <a:lnTo>
                        <a:pt x="443980" y="413672"/>
                      </a:lnTo>
                      <a:lnTo>
                        <a:pt x="468800" y="378560"/>
                      </a:lnTo>
                      <a:lnTo>
                        <a:pt x="487409" y="339368"/>
                      </a:lnTo>
                      <a:lnTo>
                        <a:pt x="499095" y="296807"/>
                      </a:lnTo>
                      <a:lnTo>
                        <a:pt x="503148" y="251587"/>
                      </a:lnTo>
                      <a:lnTo>
                        <a:pt x="499095" y="206363"/>
                      </a:lnTo>
                      <a:lnTo>
                        <a:pt x="487409" y="163798"/>
                      </a:lnTo>
                      <a:lnTo>
                        <a:pt x="468800" y="124604"/>
                      </a:lnTo>
                      <a:lnTo>
                        <a:pt x="443980" y="89491"/>
                      </a:lnTo>
                      <a:lnTo>
                        <a:pt x="413659" y="59169"/>
                      </a:lnTo>
                      <a:lnTo>
                        <a:pt x="378547" y="34348"/>
                      </a:lnTo>
                      <a:lnTo>
                        <a:pt x="339355" y="15739"/>
                      </a:lnTo>
                      <a:lnTo>
                        <a:pt x="296794" y="4053"/>
                      </a:lnTo>
                      <a:lnTo>
                        <a:pt x="25157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79" name="object 61">
                  <a:extLst>
                    <a:ext uri="{FF2B5EF4-FFF2-40B4-BE49-F238E27FC236}">
                      <a16:creationId xmlns:a16="http://schemas.microsoft.com/office/drawing/2014/main" id="{090B5156-CFCC-858E-A10E-4F1D20F9992D}"/>
                    </a:ext>
                  </a:extLst>
                </p:cNvPr>
                <p:cNvSpPr/>
                <p:nvPr/>
              </p:nvSpPr>
              <p:spPr>
                <a:xfrm>
                  <a:off x="2719006" y="5921781"/>
                  <a:ext cx="337820" cy="2647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819" h="264795">
                      <a:moveTo>
                        <a:pt x="56807" y="230873"/>
                      </a:moveTo>
                      <a:lnTo>
                        <a:pt x="52628" y="220218"/>
                      </a:lnTo>
                      <a:lnTo>
                        <a:pt x="44945" y="212267"/>
                      </a:lnTo>
                      <a:lnTo>
                        <a:pt x="34848" y="207772"/>
                      </a:lnTo>
                      <a:lnTo>
                        <a:pt x="23393" y="207479"/>
                      </a:lnTo>
                      <a:lnTo>
                        <a:pt x="12738" y="211670"/>
                      </a:lnTo>
                      <a:lnTo>
                        <a:pt x="4787" y="219354"/>
                      </a:lnTo>
                      <a:lnTo>
                        <a:pt x="292" y="229450"/>
                      </a:lnTo>
                      <a:lnTo>
                        <a:pt x="0" y="240893"/>
                      </a:lnTo>
                      <a:lnTo>
                        <a:pt x="4178" y="251561"/>
                      </a:lnTo>
                      <a:lnTo>
                        <a:pt x="11861" y="259511"/>
                      </a:lnTo>
                      <a:lnTo>
                        <a:pt x="21971" y="264007"/>
                      </a:lnTo>
                      <a:lnTo>
                        <a:pt x="33413" y="264287"/>
                      </a:lnTo>
                      <a:lnTo>
                        <a:pt x="44081" y="260108"/>
                      </a:lnTo>
                      <a:lnTo>
                        <a:pt x="52031" y="252425"/>
                      </a:lnTo>
                      <a:lnTo>
                        <a:pt x="56527" y="242328"/>
                      </a:lnTo>
                      <a:lnTo>
                        <a:pt x="56807" y="230873"/>
                      </a:lnTo>
                      <a:close/>
                    </a:path>
                    <a:path w="337819" h="264795">
                      <a:moveTo>
                        <a:pt x="157238" y="80124"/>
                      </a:moveTo>
                      <a:lnTo>
                        <a:pt x="153047" y="69469"/>
                      </a:lnTo>
                      <a:lnTo>
                        <a:pt x="145364" y="61518"/>
                      </a:lnTo>
                      <a:lnTo>
                        <a:pt x="135267" y="57023"/>
                      </a:lnTo>
                      <a:lnTo>
                        <a:pt x="123825" y="56730"/>
                      </a:lnTo>
                      <a:lnTo>
                        <a:pt x="113157" y="60921"/>
                      </a:lnTo>
                      <a:lnTo>
                        <a:pt x="105206" y="68592"/>
                      </a:lnTo>
                      <a:lnTo>
                        <a:pt x="100711" y="78701"/>
                      </a:lnTo>
                      <a:lnTo>
                        <a:pt x="100431" y="90144"/>
                      </a:lnTo>
                      <a:lnTo>
                        <a:pt x="104609" y="100812"/>
                      </a:lnTo>
                      <a:lnTo>
                        <a:pt x="112293" y="108762"/>
                      </a:lnTo>
                      <a:lnTo>
                        <a:pt x="122389" y="113258"/>
                      </a:lnTo>
                      <a:lnTo>
                        <a:pt x="133845" y="113538"/>
                      </a:lnTo>
                      <a:lnTo>
                        <a:pt x="144500" y="109359"/>
                      </a:lnTo>
                      <a:lnTo>
                        <a:pt x="152450" y="101676"/>
                      </a:lnTo>
                      <a:lnTo>
                        <a:pt x="156946" y="91579"/>
                      </a:lnTo>
                      <a:lnTo>
                        <a:pt x="157238" y="80124"/>
                      </a:lnTo>
                      <a:close/>
                    </a:path>
                    <a:path w="337819" h="264795">
                      <a:moveTo>
                        <a:pt x="244119" y="146532"/>
                      </a:moveTo>
                      <a:lnTo>
                        <a:pt x="239941" y="135864"/>
                      </a:lnTo>
                      <a:lnTo>
                        <a:pt x="232257" y="127914"/>
                      </a:lnTo>
                      <a:lnTo>
                        <a:pt x="222161" y="123418"/>
                      </a:lnTo>
                      <a:lnTo>
                        <a:pt x="210705" y="123139"/>
                      </a:lnTo>
                      <a:lnTo>
                        <a:pt x="200050" y="127317"/>
                      </a:lnTo>
                      <a:lnTo>
                        <a:pt x="192100" y="135001"/>
                      </a:lnTo>
                      <a:lnTo>
                        <a:pt x="187604" y="145097"/>
                      </a:lnTo>
                      <a:lnTo>
                        <a:pt x="187312" y="156552"/>
                      </a:lnTo>
                      <a:lnTo>
                        <a:pt x="191503" y="167208"/>
                      </a:lnTo>
                      <a:lnTo>
                        <a:pt x="199174" y="175171"/>
                      </a:lnTo>
                      <a:lnTo>
                        <a:pt x="209283" y="179666"/>
                      </a:lnTo>
                      <a:lnTo>
                        <a:pt x="220726" y="179946"/>
                      </a:lnTo>
                      <a:lnTo>
                        <a:pt x="231394" y="175755"/>
                      </a:lnTo>
                      <a:lnTo>
                        <a:pt x="239344" y="168084"/>
                      </a:lnTo>
                      <a:lnTo>
                        <a:pt x="243840" y="157975"/>
                      </a:lnTo>
                      <a:lnTo>
                        <a:pt x="244119" y="146532"/>
                      </a:lnTo>
                      <a:close/>
                    </a:path>
                    <a:path w="337819" h="264795">
                      <a:moveTo>
                        <a:pt x="337337" y="61353"/>
                      </a:moveTo>
                      <a:lnTo>
                        <a:pt x="328942" y="2628"/>
                      </a:lnTo>
                      <a:lnTo>
                        <a:pt x="324294" y="0"/>
                      </a:lnTo>
                      <a:lnTo>
                        <a:pt x="270573" y="22745"/>
                      </a:lnTo>
                      <a:lnTo>
                        <a:pt x="270332" y="26644"/>
                      </a:lnTo>
                      <a:lnTo>
                        <a:pt x="275005" y="29337"/>
                      </a:lnTo>
                      <a:lnTo>
                        <a:pt x="334162" y="63500"/>
                      </a:lnTo>
                      <a:lnTo>
                        <a:pt x="337337" y="61353"/>
                      </a:lnTo>
                      <a:close/>
                    </a:path>
                  </a:pathLst>
                </a:custGeom>
                <a:solidFill>
                  <a:srgbClr val="546A83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80" name="object 62">
                  <a:extLst>
                    <a:ext uri="{FF2B5EF4-FFF2-40B4-BE49-F238E27FC236}">
                      <a16:creationId xmlns:a16="http://schemas.microsoft.com/office/drawing/2014/main" id="{3CCD4A35-B47D-AAC4-8CFB-ECC60DBBAC2C}"/>
                    </a:ext>
                  </a:extLst>
                </p:cNvPr>
                <p:cNvSpPr/>
                <p:nvPr/>
              </p:nvSpPr>
              <p:spPr>
                <a:xfrm>
                  <a:off x="2747418" y="5945714"/>
                  <a:ext cx="281940" cy="2120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939" h="212089">
                      <a:moveTo>
                        <a:pt x="0" y="211950"/>
                      </a:moveTo>
                      <a:lnTo>
                        <a:pt x="100431" y="61201"/>
                      </a:lnTo>
                      <a:lnTo>
                        <a:pt x="187312" y="127596"/>
                      </a:lnTo>
                      <a:lnTo>
                        <a:pt x="281432" y="0"/>
                      </a:lnTo>
                    </a:path>
                  </a:pathLst>
                </a:custGeom>
                <a:ln w="20675">
                  <a:solidFill>
                    <a:srgbClr val="546A83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81" name="object 63">
                  <a:extLst>
                    <a:ext uri="{FF2B5EF4-FFF2-40B4-BE49-F238E27FC236}">
                      <a16:creationId xmlns:a16="http://schemas.microsoft.com/office/drawing/2014/main" id="{2745C4ED-61CD-703E-C81B-D8502EBEBE67}"/>
                    </a:ext>
                  </a:extLst>
                </p:cNvPr>
                <p:cNvSpPr/>
                <p:nvPr/>
              </p:nvSpPr>
              <p:spPr>
                <a:xfrm>
                  <a:off x="2588069" y="4587773"/>
                  <a:ext cx="503555" cy="503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555" h="503554">
                      <a:moveTo>
                        <a:pt x="251574" y="0"/>
                      </a:moveTo>
                      <a:lnTo>
                        <a:pt x="206354" y="4053"/>
                      </a:lnTo>
                      <a:lnTo>
                        <a:pt x="163792" y="15739"/>
                      </a:lnTo>
                      <a:lnTo>
                        <a:pt x="124601" y="34348"/>
                      </a:lnTo>
                      <a:lnTo>
                        <a:pt x="89489" y="59169"/>
                      </a:lnTo>
                      <a:lnTo>
                        <a:pt x="59167" y="89491"/>
                      </a:lnTo>
                      <a:lnTo>
                        <a:pt x="34347" y="124604"/>
                      </a:lnTo>
                      <a:lnTo>
                        <a:pt x="15739" y="163798"/>
                      </a:lnTo>
                      <a:lnTo>
                        <a:pt x="4053" y="206363"/>
                      </a:lnTo>
                      <a:lnTo>
                        <a:pt x="0" y="251587"/>
                      </a:lnTo>
                      <a:lnTo>
                        <a:pt x="4053" y="296807"/>
                      </a:lnTo>
                      <a:lnTo>
                        <a:pt x="15739" y="339368"/>
                      </a:lnTo>
                      <a:lnTo>
                        <a:pt x="34347" y="378560"/>
                      </a:lnTo>
                      <a:lnTo>
                        <a:pt x="59167" y="413672"/>
                      </a:lnTo>
                      <a:lnTo>
                        <a:pt x="89489" y="443993"/>
                      </a:lnTo>
                      <a:lnTo>
                        <a:pt x="124601" y="468813"/>
                      </a:lnTo>
                      <a:lnTo>
                        <a:pt x="163792" y="487421"/>
                      </a:lnTo>
                      <a:lnTo>
                        <a:pt x="206354" y="499108"/>
                      </a:lnTo>
                      <a:lnTo>
                        <a:pt x="251574" y="503161"/>
                      </a:lnTo>
                      <a:lnTo>
                        <a:pt x="296794" y="499108"/>
                      </a:lnTo>
                      <a:lnTo>
                        <a:pt x="339355" y="487421"/>
                      </a:lnTo>
                      <a:lnTo>
                        <a:pt x="378547" y="468813"/>
                      </a:lnTo>
                      <a:lnTo>
                        <a:pt x="413659" y="443993"/>
                      </a:lnTo>
                      <a:lnTo>
                        <a:pt x="443980" y="413672"/>
                      </a:lnTo>
                      <a:lnTo>
                        <a:pt x="468800" y="378560"/>
                      </a:lnTo>
                      <a:lnTo>
                        <a:pt x="487409" y="339368"/>
                      </a:lnTo>
                      <a:lnTo>
                        <a:pt x="499095" y="296807"/>
                      </a:lnTo>
                      <a:lnTo>
                        <a:pt x="503148" y="251587"/>
                      </a:lnTo>
                      <a:lnTo>
                        <a:pt x="499095" y="206363"/>
                      </a:lnTo>
                      <a:lnTo>
                        <a:pt x="487409" y="163798"/>
                      </a:lnTo>
                      <a:lnTo>
                        <a:pt x="468800" y="124604"/>
                      </a:lnTo>
                      <a:lnTo>
                        <a:pt x="443980" y="89491"/>
                      </a:lnTo>
                      <a:lnTo>
                        <a:pt x="413659" y="59169"/>
                      </a:lnTo>
                      <a:lnTo>
                        <a:pt x="378547" y="34348"/>
                      </a:lnTo>
                      <a:lnTo>
                        <a:pt x="339355" y="15739"/>
                      </a:lnTo>
                      <a:lnTo>
                        <a:pt x="296794" y="4053"/>
                      </a:lnTo>
                      <a:lnTo>
                        <a:pt x="25157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82" name="object 64">
                  <a:extLst>
                    <a:ext uri="{FF2B5EF4-FFF2-40B4-BE49-F238E27FC236}">
                      <a16:creationId xmlns:a16="http://schemas.microsoft.com/office/drawing/2014/main" id="{758AA2A8-BEB7-7193-C5D0-AAD0D6805B86}"/>
                    </a:ext>
                  </a:extLst>
                </p:cNvPr>
                <p:cNvSpPr/>
                <p:nvPr/>
              </p:nvSpPr>
              <p:spPr>
                <a:xfrm>
                  <a:off x="2703750" y="4884497"/>
                  <a:ext cx="269875" cy="15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9875" h="158750">
                      <a:moveTo>
                        <a:pt x="200617" y="0"/>
                      </a:moveTo>
                      <a:lnTo>
                        <a:pt x="68601" y="0"/>
                      </a:lnTo>
                      <a:lnTo>
                        <a:pt x="50386" y="3431"/>
                      </a:lnTo>
                      <a:lnTo>
                        <a:pt x="33770" y="12809"/>
                      </a:lnTo>
                      <a:lnTo>
                        <a:pt x="20818" y="26762"/>
                      </a:lnTo>
                      <a:lnTo>
                        <a:pt x="13597" y="43916"/>
                      </a:lnTo>
                      <a:lnTo>
                        <a:pt x="0" y="106425"/>
                      </a:lnTo>
                      <a:lnTo>
                        <a:pt x="7188" y="113528"/>
                      </a:lnTo>
                      <a:lnTo>
                        <a:pt x="45395" y="137533"/>
                      </a:lnTo>
                      <a:lnTo>
                        <a:pt x="88709" y="152831"/>
                      </a:lnTo>
                      <a:lnTo>
                        <a:pt x="135893" y="158202"/>
                      </a:lnTo>
                      <a:lnTo>
                        <a:pt x="183077" y="152831"/>
                      </a:lnTo>
                      <a:lnTo>
                        <a:pt x="226391" y="137533"/>
                      </a:lnTo>
                      <a:lnTo>
                        <a:pt x="264599" y="113528"/>
                      </a:lnTo>
                      <a:lnTo>
                        <a:pt x="269750" y="108438"/>
                      </a:lnTo>
                      <a:lnTo>
                        <a:pt x="255621" y="43916"/>
                      </a:lnTo>
                      <a:lnTo>
                        <a:pt x="248402" y="26762"/>
                      </a:lnTo>
                      <a:lnTo>
                        <a:pt x="235454" y="12809"/>
                      </a:lnTo>
                      <a:lnTo>
                        <a:pt x="218838" y="3431"/>
                      </a:lnTo>
                      <a:lnTo>
                        <a:pt x="200617" y="0"/>
                      </a:lnTo>
                      <a:close/>
                    </a:path>
                  </a:pathLst>
                </a:custGeom>
                <a:solidFill>
                  <a:srgbClr val="546A83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06" name="object 65">
                  <a:extLst>
                    <a:ext uri="{FF2B5EF4-FFF2-40B4-BE49-F238E27FC236}">
                      <a16:creationId xmlns:a16="http://schemas.microsoft.com/office/drawing/2014/main" id="{5F952353-8090-1271-CB79-70516CB0136F}"/>
                    </a:ext>
                  </a:extLst>
                </p:cNvPr>
                <p:cNvSpPr/>
                <p:nvPr/>
              </p:nvSpPr>
              <p:spPr>
                <a:xfrm>
                  <a:off x="2869750" y="4958734"/>
                  <a:ext cx="55880" cy="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880" h="9525">
                      <a:moveTo>
                        <a:pt x="55460" y="0"/>
                      </a:moveTo>
                      <a:lnTo>
                        <a:pt x="0" y="0"/>
                      </a:lnTo>
                      <a:lnTo>
                        <a:pt x="0" y="9156"/>
                      </a:lnTo>
                      <a:lnTo>
                        <a:pt x="55460" y="9156"/>
                      </a:lnTo>
                      <a:lnTo>
                        <a:pt x="5546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pic>
              <p:nvPicPr>
                <p:cNvPr id="107" name="object 66">
                  <a:extLst>
                    <a:ext uri="{FF2B5EF4-FFF2-40B4-BE49-F238E27FC236}">
                      <a16:creationId xmlns:a16="http://schemas.microsoft.com/office/drawing/2014/main" id="{EBCF4889-F29B-C68F-C538-7312F763DE52}"/>
                    </a:ext>
                  </a:extLst>
                </p:cNvPr>
                <p:cNvPicPr/>
                <p:nvPr/>
              </p:nvPicPr>
              <p:blipFill>
                <a:blip r:embed="rId12" cstate="print"/>
                <a:stretch>
                  <a:fillRect/>
                </a:stretch>
              </p:blipFill>
              <p:spPr>
                <a:xfrm>
                  <a:off x="2679242" y="4681505"/>
                  <a:ext cx="249533" cy="372532"/>
                </a:xfrm>
                <a:prstGeom prst="rect">
                  <a:avLst/>
                </a:prstGeom>
              </p:spPr>
            </p:pic>
            <p:sp>
              <p:nvSpPr>
                <p:cNvPr id="112" name="object 71">
                  <a:extLst>
                    <a:ext uri="{FF2B5EF4-FFF2-40B4-BE49-F238E27FC236}">
                      <a16:creationId xmlns:a16="http://schemas.microsoft.com/office/drawing/2014/main" id="{728D719B-FE36-F67A-BD23-57EC7C67315A}"/>
                    </a:ext>
                  </a:extLst>
                </p:cNvPr>
                <p:cNvSpPr/>
                <p:nvPr/>
              </p:nvSpPr>
              <p:spPr>
                <a:xfrm>
                  <a:off x="3080080" y="4846259"/>
                  <a:ext cx="1311275" cy="1311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1275" h="1311275">
                      <a:moveTo>
                        <a:pt x="655599" y="0"/>
                      </a:moveTo>
                      <a:lnTo>
                        <a:pt x="606671" y="1798"/>
                      </a:lnTo>
                      <a:lnTo>
                        <a:pt x="558719" y="7108"/>
                      </a:lnTo>
                      <a:lnTo>
                        <a:pt x="511871" y="15803"/>
                      </a:lnTo>
                      <a:lnTo>
                        <a:pt x="466253" y="27757"/>
                      </a:lnTo>
                      <a:lnTo>
                        <a:pt x="421992" y="42842"/>
                      </a:lnTo>
                      <a:lnTo>
                        <a:pt x="379215" y="60933"/>
                      </a:lnTo>
                      <a:lnTo>
                        <a:pt x="338048" y="81901"/>
                      </a:lnTo>
                      <a:lnTo>
                        <a:pt x="298618" y="105621"/>
                      </a:lnTo>
                      <a:lnTo>
                        <a:pt x="261053" y="131965"/>
                      </a:lnTo>
                      <a:lnTo>
                        <a:pt x="225478" y="160807"/>
                      </a:lnTo>
                      <a:lnTo>
                        <a:pt x="192020" y="192020"/>
                      </a:lnTo>
                      <a:lnTo>
                        <a:pt x="160807" y="225478"/>
                      </a:lnTo>
                      <a:lnTo>
                        <a:pt x="131965" y="261053"/>
                      </a:lnTo>
                      <a:lnTo>
                        <a:pt x="105621" y="298618"/>
                      </a:lnTo>
                      <a:lnTo>
                        <a:pt x="81901" y="338048"/>
                      </a:lnTo>
                      <a:lnTo>
                        <a:pt x="60933" y="379215"/>
                      </a:lnTo>
                      <a:lnTo>
                        <a:pt x="42842" y="421992"/>
                      </a:lnTo>
                      <a:lnTo>
                        <a:pt x="27757" y="466253"/>
                      </a:lnTo>
                      <a:lnTo>
                        <a:pt x="15803" y="511871"/>
                      </a:lnTo>
                      <a:lnTo>
                        <a:pt x="7108" y="558719"/>
                      </a:lnTo>
                      <a:lnTo>
                        <a:pt x="1798" y="606671"/>
                      </a:lnTo>
                      <a:lnTo>
                        <a:pt x="0" y="655599"/>
                      </a:lnTo>
                      <a:lnTo>
                        <a:pt x="1798" y="704527"/>
                      </a:lnTo>
                      <a:lnTo>
                        <a:pt x="7108" y="752478"/>
                      </a:lnTo>
                      <a:lnTo>
                        <a:pt x="15803" y="799327"/>
                      </a:lnTo>
                      <a:lnTo>
                        <a:pt x="27757" y="844944"/>
                      </a:lnTo>
                      <a:lnTo>
                        <a:pt x="42842" y="889205"/>
                      </a:lnTo>
                      <a:lnTo>
                        <a:pt x="60933" y="931983"/>
                      </a:lnTo>
                      <a:lnTo>
                        <a:pt x="81901" y="973150"/>
                      </a:lnTo>
                      <a:lnTo>
                        <a:pt x="105621" y="1012579"/>
                      </a:lnTo>
                      <a:lnTo>
                        <a:pt x="131965" y="1050145"/>
                      </a:lnTo>
                      <a:lnTo>
                        <a:pt x="160807" y="1085720"/>
                      </a:lnTo>
                      <a:lnTo>
                        <a:pt x="192020" y="1119177"/>
                      </a:lnTo>
                      <a:lnTo>
                        <a:pt x="225478" y="1150391"/>
                      </a:lnTo>
                      <a:lnTo>
                        <a:pt x="261053" y="1179233"/>
                      </a:lnTo>
                      <a:lnTo>
                        <a:pt x="298618" y="1205577"/>
                      </a:lnTo>
                      <a:lnTo>
                        <a:pt x="338048" y="1229297"/>
                      </a:lnTo>
                      <a:lnTo>
                        <a:pt x="379215" y="1250265"/>
                      </a:lnTo>
                      <a:lnTo>
                        <a:pt x="421992" y="1268355"/>
                      </a:lnTo>
                      <a:lnTo>
                        <a:pt x="466253" y="1283441"/>
                      </a:lnTo>
                      <a:lnTo>
                        <a:pt x="511871" y="1295395"/>
                      </a:lnTo>
                      <a:lnTo>
                        <a:pt x="558719" y="1304090"/>
                      </a:lnTo>
                      <a:lnTo>
                        <a:pt x="606671" y="1309400"/>
                      </a:lnTo>
                      <a:lnTo>
                        <a:pt x="655599" y="1311198"/>
                      </a:lnTo>
                      <a:lnTo>
                        <a:pt x="704527" y="1309400"/>
                      </a:lnTo>
                      <a:lnTo>
                        <a:pt x="752478" y="1304090"/>
                      </a:lnTo>
                      <a:lnTo>
                        <a:pt x="799327" y="1295395"/>
                      </a:lnTo>
                      <a:lnTo>
                        <a:pt x="844944" y="1283441"/>
                      </a:lnTo>
                      <a:lnTo>
                        <a:pt x="889205" y="1268355"/>
                      </a:lnTo>
                      <a:lnTo>
                        <a:pt x="931983" y="1250265"/>
                      </a:lnTo>
                      <a:lnTo>
                        <a:pt x="973150" y="1229297"/>
                      </a:lnTo>
                      <a:lnTo>
                        <a:pt x="1012579" y="1205577"/>
                      </a:lnTo>
                      <a:lnTo>
                        <a:pt x="1050145" y="1179233"/>
                      </a:lnTo>
                      <a:lnTo>
                        <a:pt x="1085720" y="1150391"/>
                      </a:lnTo>
                      <a:lnTo>
                        <a:pt x="1119177" y="1119177"/>
                      </a:lnTo>
                      <a:lnTo>
                        <a:pt x="1150391" y="1085720"/>
                      </a:lnTo>
                      <a:lnTo>
                        <a:pt x="1179233" y="1050145"/>
                      </a:lnTo>
                      <a:lnTo>
                        <a:pt x="1205577" y="1012579"/>
                      </a:lnTo>
                      <a:lnTo>
                        <a:pt x="1229297" y="973150"/>
                      </a:lnTo>
                      <a:lnTo>
                        <a:pt x="1250265" y="931983"/>
                      </a:lnTo>
                      <a:lnTo>
                        <a:pt x="1268355" y="889205"/>
                      </a:lnTo>
                      <a:lnTo>
                        <a:pt x="1283441" y="844944"/>
                      </a:lnTo>
                      <a:lnTo>
                        <a:pt x="1295395" y="799327"/>
                      </a:lnTo>
                      <a:lnTo>
                        <a:pt x="1304090" y="752478"/>
                      </a:lnTo>
                      <a:lnTo>
                        <a:pt x="1309400" y="704527"/>
                      </a:lnTo>
                      <a:lnTo>
                        <a:pt x="1311198" y="655599"/>
                      </a:lnTo>
                      <a:lnTo>
                        <a:pt x="1309400" y="606671"/>
                      </a:lnTo>
                      <a:lnTo>
                        <a:pt x="1304090" y="558719"/>
                      </a:lnTo>
                      <a:lnTo>
                        <a:pt x="1295395" y="511871"/>
                      </a:lnTo>
                      <a:lnTo>
                        <a:pt x="1283441" y="466253"/>
                      </a:lnTo>
                      <a:lnTo>
                        <a:pt x="1268355" y="421992"/>
                      </a:lnTo>
                      <a:lnTo>
                        <a:pt x="1250265" y="379215"/>
                      </a:lnTo>
                      <a:lnTo>
                        <a:pt x="1229297" y="338048"/>
                      </a:lnTo>
                      <a:lnTo>
                        <a:pt x="1205577" y="298618"/>
                      </a:lnTo>
                      <a:lnTo>
                        <a:pt x="1179233" y="261053"/>
                      </a:lnTo>
                      <a:lnTo>
                        <a:pt x="1150391" y="225478"/>
                      </a:lnTo>
                      <a:lnTo>
                        <a:pt x="1119177" y="192020"/>
                      </a:lnTo>
                      <a:lnTo>
                        <a:pt x="1085720" y="160807"/>
                      </a:lnTo>
                      <a:lnTo>
                        <a:pt x="1050145" y="131965"/>
                      </a:lnTo>
                      <a:lnTo>
                        <a:pt x="1012579" y="105621"/>
                      </a:lnTo>
                      <a:lnTo>
                        <a:pt x="973150" y="81901"/>
                      </a:lnTo>
                      <a:lnTo>
                        <a:pt x="931983" y="60933"/>
                      </a:lnTo>
                      <a:lnTo>
                        <a:pt x="889205" y="42842"/>
                      </a:lnTo>
                      <a:lnTo>
                        <a:pt x="844944" y="27757"/>
                      </a:lnTo>
                      <a:lnTo>
                        <a:pt x="799327" y="15803"/>
                      </a:lnTo>
                      <a:lnTo>
                        <a:pt x="752478" y="7108"/>
                      </a:lnTo>
                      <a:lnTo>
                        <a:pt x="704527" y="1798"/>
                      </a:lnTo>
                      <a:lnTo>
                        <a:pt x="65559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113" name="object 72">
                  <a:extLst>
                    <a:ext uri="{FF2B5EF4-FFF2-40B4-BE49-F238E27FC236}">
                      <a16:creationId xmlns:a16="http://schemas.microsoft.com/office/drawing/2014/main" id="{262F339E-F419-2620-548C-AD33B54C65AA}"/>
                    </a:ext>
                  </a:extLst>
                </p:cNvPr>
                <p:cNvSpPr/>
                <p:nvPr/>
              </p:nvSpPr>
              <p:spPr>
                <a:xfrm>
                  <a:off x="3178822" y="4939700"/>
                  <a:ext cx="1113790" cy="1124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3789" h="1124585">
                      <a:moveTo>
                        <a:pt x="556856" y="0"/>
                      </a:moveTo>
                      <a:lnTo>
                        <a:pt x="508809" y="2063"/>
                      </a:lnTo>
                      <a:lnTo>
                        <a:pt x="461896" y="8141"/>
                      </a:lnTo>
                      <a:lnTo>
                        <a:pt x="416285" y="18064"/>
                      </a:lnTo>
                      <a:lnTo>
                        <a:pt x="372144" y="31665"/>
                      </a:lnTo>
                      <a:lnTo>
                        <a:pt x="329639" y="48774"/>
                      </a:lnTo>
                      <a:lnTo>
                        <a:pt x="288938" y="69222"/>
                      </a:lnTo>
                      <a:lnTo>
                        <a:pt x="250207" y="92841"/>
                      </a:lnTo>
                      <a:lnTo>
                        <a:pt x="213614" y="119461"/>
                      </a:lnTo>
                      <a:lnTo>
                        <a:pt x="179326" y="148915"/>
                      </a:lnTo>
                      <a:lnTo>
                        <a:pt x="147511" y="181033"/>
                      </a:lnTo>
                      <a:lnTo>
                        <a:pt x="118335" y="215647"/>
                      </a:lnTo>
                      <a:lnTo>
                        <a:pt x="91965" y="252588"/>
                      </a:lnTo>
                      <a:lnTo>
                        <a:pt x="68569" y="291687"/>
                      </a:lnTo>
                      <a:lnTo>
                        <a:pt x="48314" y="332776"/>
                      </a:lnTo>
                      <a:lnTo>
                        <a:pt x="31366" y="375685"/>
                      </a:lnTo>
                      <a:lnTo>
                        <a:pt x="17894" y="420246"/>
                      </a:lnTo>
                      <a:lnTo>
                        <a:pt x="8064" y="466290"/>
                      </a:lnTo>
                      <a:lnTo>
                        <a:pt x="2044" y="513648"/>
                      </a:lnTo>
                      <a:lnTo>
                        <a:pt x="0" y="562152"/>
                      </a:lnTo>
                      <a:lnTo>
                        <a:pt x="2044" y="610658"/>
                      </a:lnTo>
                      <a:lnTo>
                        <a:pt x="8064" y="658018"/>
                      </a:lnTo>
                      <a:lnTo>
                        <a:pt x="17894" y="704064"/>
                      </a:lnTo>
                      <a:lnTo>
                        <a:pt x="31366" y="748626"/>
                      </a:lnTo>
                      <a:lnTo>
                        <a:pt x="48314" y="791537"/>
                      </a:lnTo>
                      <a:lnTo>
                        <a:pt x="68569" y="832626"/>
                      </a:lnTo>
                      <a:lnTo>
                        <a:pt x="91965" y="871726"/>
                      </a:lnTo>
                      <a:lnTo>
                        <a:pt x="118335" y="908667"/>
                      </a:lnTo>
                      <a:lnTo>
                        <a:pt x="147511" y="943282"/>
                      </a:lnTo>
                      <a:lnTo>
                        <a:pt x="179326" y="975401"/>
                      </a:lnTo>
                      <a:lnTo>
                        <a:pt x="213614" y="1004855"/>
                      </a:lnTo>
                      <a:lnTo>
                        <a:pt x="250207" y="1031476"/>
                      </a:lnTo>
                      <a:lnTo>
                        <a:pt x="288938" y="1055095"/>
                      </a:lnTo>
                      <a:lnTo>
                        <a:pt x="329639" y="1075543"/>
                      </a:lnTo>
                      <a:lnTo>
                        <a:pt x="372144" y="1092652"/>
                      </a:lnTo>
                      <a:lnTo>
                        <a:pt x="416285" y="1106253"/>
                      </a:lnTo>
                      <a:lnTo>
                        <a:pt x="461896" y="1116176"/>
                      </a:lnTo>
                      <a:lnTo>
                        <a:pt x="508809" y="1122254"/>
                      </a:lnTo>
                      <a:lnTo>
                        <a:pt x="556856" y="1124318"/>
                      </a:lnTo>
                      <a:lnTo>
                        <a:pt x="604904" y="1122254"/>
                      </a:lnTo>
                      <a:lnTo>
                        <a:pt x="651817" y="1116176"/>
                      </a:lnTo>
                      <a:lnTo>
                        <a:pt x="697427" y="1106253"/>
                      </a:lnTo>
                      <a:lnTo>
                        <a:pt x="741569" y="1092652"/>
                      </a:lnTo>
                      <a:lnTo>
                        <a:pt x="784074" y="1075543"/>
                      </a:lnTo>
                      <a:lnTo>
                        <a:pt x="824775" y="1055095"/>
                      </a:lnTo>
                      <a:lnTo>
                        <a:pt x="863506" y="1031476"/>
                      </a:lnTo>
                      <a:lnTo>
                        <a:pt x="900099" y="1004855"/>
                      </a:lnTo>
                      <a:lnTo>
                        <a:pt x="934386" y="975401"/>
                      </a:lnTo>
                      <a:lnTo>
                        <a:pt x="966202" y="943282"/>
                      </a:lnTo>
                      <a:lnTo>
                        <a:pt x="995378" y="908667"/>
                      </a:lnTo>
                      <a:lnTo>
                        <a:pt x="1021748" y="871726"/>
                      </a:lnTo>
                      <a:lnTo>
                        <a:pt x="1045144" y="832626"/>
                      </a:lnTo>
                      <a:lnTo>
                        <a:pt x="1065399" y="791537"/>
                      </a:lnTo>
                      <a:lnTo>
                        <a:pt x="1082347" y="748626"/>
                      </a:lnTo>
                      <a:lnTo>
                        <a:pt x="1095819" y="704064"/>
                      </a:lnTo>
                      <a:lnTo>
                        <a:pt x="1105649" y="658018"/>
                      </a:lnTo>
                      <a:lnTo>
                        <a:pt x="1111669" y="610658"/>
                      </a:lnTo>
                      <a:lnTo>
                        <a:pt x="1113713" y="562152"/>
                      </a:lnTo>
                      <a:lnTo>
                        <a:pt x="1111669" y="513648"/>
                      </a:lnTo>
                      <a:lnTo>
                        <a:pt x="1105649" y="466290"/>
                      </a:lnTo>
                      <a:lnTo>
                        <a:pt x="1095819" y="420246"/>
                      </a:lnTo>
                      <a:lnTo>
                        <a:pt x="1082347" y="375685"/>
                      </a:lnTo>
                      <a:lnTo>
                        <a:pt x="1065399" y="332776"/>
                      </a:lnTo>
                      <a:lnTo>
                        <a:pt x="1045144" y="291687"/>
                      </a:lnTo>
                      <a:lnTo>
                        <a:pt x="1021748" y="252588"/>
                      </a:lnTo>
                      <a:lnTo>
                        <a:pt x="995378" y="215647"/>
                      </a:lnTo>
                      <a:lnTo>
                        <a:pt x="966202" y="181033"/>
                      </a:lnTo>
                      <a:lnTo>
                        <a:pt x="934386" y="148915"/>
                      </a:lnTo>
                      <a:lnTo>
                        <a:pt x="900099" y="119461"/>
                      </a:lnTo>
                      <a:lnTo>
                        <a:pt x="863506" y="92841"/>
                      </a:lnTo>
                      <a:lnTo>
                        <a:pt x="824775" y="69222"/>
                      </a:lnTo>
                      <a:lnTo>
                        <a:pt x="784074" y="48774"/>
                      </a:lnTo>
                      <a:lnTo>
                        <a:pt x="741569" y="31665"/>
                      </a:lnTo>
                      <a:lnTo>
                        <a:pt x="697427" y="18064"/>
                      </a:lnTo>
                      <a:lnTo>
                        <a:pt x="651817" y="8141"/>
                      </a:lnTo>
                      <a:lnTo>
                        <a:pt x="604904" y="2063"/>
                      </a:lnTo>
                      <a:lnTo>
                        <a:pt x="556856" y="0"/>
                      </a:lnTo>
                      <a:close/>
                    </a:path>
                  </a:pathLst>
                </a:custGeom>
                <a:solidFill>
                  <a:srgbClr val="D0D3DA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56" name="object 74">
                <a:extLst>
                  <a:ext uri="{FF2B5EF4-FFF2-40B4-BE49-F238E27FC236}">
                    <a16:creationId xmlns:a16="http://schemas.microsoft.com/office/drawing/2014/main" id="{BB4C9AB5-962F-87D8-4C26-F2BDDAB17C02}"/>
                  </a:ext>
                </a:extLst>
              </p:cNvPr>
              <p:cNvGrpSpPr/>
              <p:nvPr/>
            </p:nvGrpSpPr>
            <p:grpSpPr>
              <a:xfrm>
                <a:off x="509943" y="5333269"/>
                <a:ext cx="319405" cy="1884128"/>
                <a:chOff x="509943" y="5333269"/>
                <a:chExt cx="319405" cy="1884128"/>
              </a:xfrm>
            </p:grpSpPr>
            <p:pic>
              <p:nvPicPr>
                <p:cNvPr id="65" name="object 75">
                  <a:extLst>
                    <a:ext uri="{FF2B5EF4-FFF2-40B4-BE49-F238E27FC236}">
                      <a16:creationId xmlns:a16="http://schemas.microsoft.com/office/drawing/2014/main" id="{12D63271-DB8D-4D52-B74B-6D4A137C2AE7}"/>
                    </a:ext>
                  </a:extLst>
                </p:cNvPr>
                <p:cNvPicPr/>
                <p:nvPr/>
              </p:nvPicPr>
              <p:blipFill>
                <a:blip r:embed="rId13" cstate="print"/>
                <a:stretch>
                  <a:fillRect/>
                </a:stretch>
              </p:blipFill>
              <p:spPr>
                <a:xfrm>
                  <a:off x="626577" y="5333269"/>
                  <a:ext cx="159042" cy="95072"/>
                </a:xfrm>
                <a:prstGeom prst="rect">
                  <a:avLst/>
                </a:prstGeom>
              </p:spPr>
            </p:pic>
            <p:sp>
              <p:nvSpPr>
                <p:cNvPr id="66" name="object 77">
                  <a:extLst>
                    <a:ext uri="{FF2B5EF4-FFF2-40B4-BE49-F238E27FC236}">
                      <a16:creationId xmlns:a16="http://schemas.microsoft.com/office/drawing/2014/main" id="{3B6D9D51-183A-FA93-8FC5-9EB0CA397CC0}"/>
                    </a:ext>
                  </a:extLst>
                </p:cNvPr>
                <p:cNvSpPr/>
                <p:nvPr/>
              </p:nvSpPr>
              <p:spPr>
                <a:xfrm>
                  <a:off x="509943" y="6883387"/>
                  <a:ext cx="319405" cy="3340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405" h="334009">
                      <a:moveTo>
                        <a:pt x="318897" y="65620"/>
                      </a:moveTo>
                      <a:lnTo>
                        <a:pt x="313740" y="40081"/>
                      </a:lnTo>
                      <a:lnTo>
                        <a:pt x="299669" y="19215"/>
                      </a:lnTo>
                      <a:lnTo>
                        <a:pt x="278815" y="5156"/>
                      </a:lnTo>
                      <a:lnTo>
                        <a:pt x="253276" y="0"/>
                      </a:lnTo>
                      <a:lnTo>
                        <a:pt x="65620" y="0"/>
                      </a:lnTo>
                      <a:lnTo>
                        <a:pt x="40081" y="5156"/>
                      </a:lnTo>
                      <a:lnTo>
                        <a:pt x="19215" y="19215"/>
                      </a:lnTo>
                      <a:lnTo>
                        <a:pt x="5156" y="40081"/>
                      </a:lnTo>
                      <a:lnTo>
                        <a:pt x="0" y="65620"/>
                      </a:lnTo>
                      <a:lnTo>
                        <a:pt x="0" y="209994"/>
                      </a:lnTo>
                      <a:lnTo>
                        <a:pt x="5156" y="235534"/>
                      </a:lnTo>
                      <a:lnTo>
                        <a:pt x="19215" y="256387"/>
                      </a:lnTo>
                      <a:lnTo>
                        <a:pt x="40081" y="270459"/>
                      </a:lnTo>
                      <a:lnTo>
                        <a:pt x="65620" y="275615"/>
                      </a:lnTo>
                      <a:lnTo>
                        <a:pt x="253276" y="275615"/>
                      </a:lnTo>
                      <a:lnTo>
                        <a:pt x="261366" y="273989"/>
                      </a:lnTo>
                      <a:lnTo>
                        <a:pt x="260515" y="275615"/>
                      </a:lnTo>
                      <a:lnTo>
                        <a:pt x="318897" y="333997"/>
                      </a:lnTo>
                      <a:lnTo>
                        <a:pt x="318897" y="209994"/>
                      </a:lnTo>
                      <a:lnTo>
                        <a:pt x="318897" y="164058"/>
                      </a:lnTo>
                      <a:lnTo>
                        <a:pt x="318897" y="65620"/>
                      </a:lnTo>
                      <a:close/>
                    </a:path>
                  </a:pathLst>
                </a:custGeom>
                <a:solidFill>
                  <a:srgbClr val="DD8628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57" name="object 78">
                <a:extLst>
                  <a:ext uri="{FF2B5EF4-FFF2-40B4-BE49-F238E27FC236}">
                    <a16:creationId xmlns:a16="http://schemas.microsoft.com/office/drawing/2014/main" id="{39B6634F-5FC8-B8D6-8B83-762DFD711098}"/>
                  </a:ext>
                </a:extLst>
              </p:cNvPr>
              <p:cNvSpPr txBox="1"/>
              <p:nvPr/>
            </p:nvSpPr>
            <p:spPr>
              <a:xfrm>
                <a:off x="906749" y="6949483"/>
                <a:ext cx="2184875" cy="158493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fr-CA" sz="900" b="1" spc="-5" dirty="0">
                    <a:solidFill>
                      <a:srgbClr val="546A83"/>
                    </a:solidFill>
                    <a:latin typeface="Calibri"/>
                    <a:cs typeface="Calibri"/>
                  </a:rPr>
                  <a:t>Utilisation inappropriée des services</a:t>
                </a:r>
                <a:endParaRPr sz="900" dirty="0">
                  <a:latin typeface="Calibri"/>
                  <a:cs typeface="Calibri"/>
                </a:endParaRPr>
              </a:p>
            </p:txBody>
          </p:sp>
          <p:grpSp>
            <p:nvGrpSpPr>
              <p:cNvPr id="58" name="object 79">
                <a:extLst>
                  <a:ext uri="{FF2B5EF4-FFF2-40B4-BE49-F238E27FC236}">
                    <a16:creationId xmlns:a16="http://schemas.microsoft.com/office/drawing/2014/main" id="{556AF821-0D1E-6385-D07C-E0DA66B4D80D}"/>
                  </a:ext>
                </a:extLst>
              </p:cNvPr>
              <p:cNvGrpSpPr/>
              <p:nvPr/>
            </p:nvGrpSpPr>
            <p:grpSpPr>
              <a:xfrm>
                <a:off x="585579" y="5426350"/>
                <a:ext cx="163195" cy="1664970"/>
                <a:chOff x="585579" y="5426350"/>
                <a:chExt cx="163195" cy="1664970"/>
              </a:xfrm>
            </p:grpSpPr>
            <p:sp>
              <p:nvSpPr>
                <p:cNvPr id="62" name="object 80">
                  <a:extLst>
                    <a:ext uri="{FF2B5EF4-FFF2-40B4-BE49-F238E27FC236}">
                      <a16:creationId xmlns:a16="http://schemas.microsoft.com/office/drawing/2014/main" id="{F7D65AC9-A8FC-F60E-D4D3-0D2778A760D0}"/>
                    </a:ext>
                  </a:extLst>
                </p:cNvPr>
                <p:cNvSpPr/>
                <p:nvPr/>
              </p:nvSpPr>
              <p:spPr>
                <a:xfrm>
                  <a:off x="585579" y="6995904"/>
                  <a:ext cx="159385" cy="9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384" h="95250">
                      <a:moveTo>
                        <a:pt x="157861" y="0"/>
                      </a:moveTo>
                      <a:lnTo>
                        <a:pt x="153885" y="0"/>
                      </a:lnTo>
                      <a:lnTo>
                        <a:pt x="1143" y="0"/>
                      </a:lnTo>
                      <a:lnTo>
                        <a:pt x="0" y="2451"/>
                      </a:lnTo>
                      <a:lnTo>
                        <a:pt x="79006" y="95072"/>
                      </a:lnTo>
                      <a:lnTo>
                        <a:pt x="83146" y="95034"/>
                      </a:lnTo>
                      <a:lnTo>
                        <a:pt x="159042" y="2489"/>
                      </a:lnTo>
                      <a:lnTo>
                        <a:pt x="15786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63" name="object 81">
                  <a:extLst>
                    <a:ext uri="{FF2B5EF4-FFF2-40B4-BE49-F238E27FC236}">
                      <a16:creationId xmlns:a16="http://schemas.microsoft.com/office/drawing/2014/main" id="{00F70F08-1F9F-B9AD-6FB1-8BBD8FBAB614}"/>
                    </a:ext>
                  </a:extLst>
                </p:cNvPr>
                <p:cNvSpPr/>
                <p:nvPr/>
              </p:nvSpPr>
              <p:spPr>
                <a:xfrm>
                  <a:off x="665106" y="6959431"/>
                  <a:ext cx="0" cy="40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40004">
                      <a:moveTo>
                        <a:pt x="-42271" y="19697"/>
                      </a:moveTo>
                      <a:lnTo>
                        <a:pt x="42271" y="19697"/>
                      </a:lnTo>
                    </a:path>
                  </a:pathLst>
                </a:custGeom>
                <a:ln w="39395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  <p:sp>
              <p:nvSpPr>
                <p:cNvPr id="64" name="object 82">
                  <a:extLst>
                    <a:ext uri="{FF2B5EF4-FFF2-40B4-BE49-F238E27FC236}">
                      <a16:creationId xmlns:a16="http://schemas.microsoft.com/office/drawing/2014/main" id="{043AAF26-9907-7B4C-750A-D5B38A0B8D61}"/>
                    </a:ext>
                  </a:extLst>
                </p:cNvPr>
                <p:cNvSpPr/>
                <p:nvPr/>
              </p:nvSpPr>
              <p:spPr>
                <a:xfrm>
                  <a:off x="706092" y="5426350"/>
                  <a:ext cx="0" cy="40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40004">
                      <a:moveTo>
                        <a:pt x="-42271" y="19697"/>
                      </a:moveTo>
                      <a:lnTo>
                        <a:pt x="42271" y="19697"/>
                      </a:lnTo>
                    </a:path>
                  </a:pathLst>
                </a:custGeom>
                <a:ln w="39395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59" name="Ellipse 104">
                <a:extLst>
                  <a:ext uri="{FF2B5EF4-FFF2-40B4-BE49-F238E27FC236}">
                    <a16:creationId xmlns:a16="http://schemas.microsoft.com/office/drawing/2014/main" id="{A9F23203-7B09-B3AC-CAE7-ADB0F66802BB}"/>
                  </a:ext>
                </a:extLst>
              </p:cNvPr>
              <p:cNvSpPr/>
              <p:nvPr/>
            </p:nvSpPr>
            <p:spPr>
              <a:xfrm>
                <a:off x="2279218" y="5054122"/>
                <a:ext cx="82982" cy="127128"/>
              </a:xfrm>
              <a:custGeom>
                <a:avLst/>
                <a:gdLst>
                  <a:gd name="connsiteX0" fmla="*/ 0 w 95682"/>
                  <a:gd name="connsiteY0" fmla="*/ 63215 h 126429"/>
                  <a:gd name="connsiteX1" fmla="*/ 47841 w 95682"/>
                  <a:gd name="connsiteY1" fmla="*/ 0 h 126429"/>
                  <a:gd name="connsiteX2" fmla="*/ 95682 w 95682"/>
                  <a:gd name="connsiteY2" fmla="*/ 63215 h 126429"/>
                  <a:gd name="connsiteX3" fmla="*/ 47841 w 95682"/>
                  <a:gd name="connsiteY3" fmla="*/ 126430 h 126429"/>
                  <a:gd name="connsiteX4" fmla="*/ 0 w 95682"/>
                  <a:gd name="connsiteY4" fmla="*/ 63215 h 126429"/>
                  <a:gd name="connsiteX0" fmla="*/ 0 w 82982"/>
                  <a:gd name="connsiteY0" fmla="*/ 82486 h 127128"/>
                  <a:gd name="connsiteX1" fmla="*/ 35141 w 82982"/>
                  <a:gd name="connsiteY1" fmla="*/ 221 h 127128"/>
                  <a:gd name="connsiteX2" fmla="*/ 82982 w 82982"/>
                  <a:gd name="connsiteY2" fmla="*/ 63436 h 127128"/>
                  <a:gd name="connsiteX3" fmla="*/ 35141 w 82982"/>
                  <a:gd name="connsiteY3" fmla="*/ 126651 h 127128"/>
                  <a:gd name="connsiteX4" fmla="*/ 0 w 82982"/>
                  <a:gd name="connsiteY4" fmla="*/ 82486 h 1271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982" h="127128">
                    <a:moveTo>
                      <a:pt x="0" y="82486"/>
                    </a:moveTo>
                    <a:cubicBezTo>
                      <a:pt x="0" y="47573"/>
                      <a:pt x="21311" y="3396"/>
                      <a:pt x="35141" y="221"/>
                    </a:cubicBezTo>
                    <a:cubicBezTo>
                      <a:pt x="48971" y="-2954"/>
                      <a:pt x="82982" y="28523"/>
                      <a:pt x="82982" y="63436"/>
                    </a:cubicBezTo>
                    <a:cubicBezTo>
                      <a:pt x="82982" y="98349"/>
                      <a:pt x="48971" y="123476"/>
                      <a:pt x="35141" y="126651"/>
                    </a:cubicBezTo>
                    <a:cubicBezTo>
                      <a:pt x="21311" y="129826"/>
                      <a:pt x="0" y="117399"/>
                      <a:pt x="0" y="82486"/>
                    </a:cubicBezTo>
                    <a:close/>
                  </a:path>
                </a:pathLst>
              </a:custGeom>
              <a:solidFill>
                <a:srgbClr val="99CBC7"/>
              </a:solidFill>
              <a:ln>
                <a:solidFill>
                  <a:srgbClr val="99CBC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/>
              </a:p>
            </p:txBody>
          </p:sp>
          <p:sp>
            <p:nvSpPr>
              <p:cNvPr id="60" name="Cercle : creux 105">
                <a:extLst>
                  <a:ext uri="{FF2B5EF4-FFF2-40B4-BE49-F238E27FC236}">
                    <a16:creationId xmlns:a16="http://schemas.microsoft.com/office/drawing/2014/main" id="{AE1A8DAE-535C-FF3D-7842-30038E51802C}"/>
                  </a:ext>
                </a:extLst>
              </p:cNvPr>
              <p:cNvSpPr/>
              <p:nvPr/>
            </p:nvSpPr>
            <p:spPr>
              <a:xfrm>
                <a:off x="3017238" y="6694561"/>
                <a:ext cx="1112501" cy="299085"/>
              </a:xfrm>
              <a:custGeom>
                <a:avLst/>
                <a:gdLst>
                  <a:gd name="connsiteX0" fmla="*/ 0 w 931244"/>
                  <a:gd name="connsiteY0" fmla="*/ 144355 h 288709"/>
                  <a:gd name="connsiteX1" fmla="*/ 465622 w 931244"/>
                  <a:gd name="connsiteY1" fmla="*/ 0 h 288709"/>
                  <a:gd name="connsiteX2" fmla="*/ 931244 w 931244"/>
                  <a:gd name="connsiteY2" fmla="*/ 144355 h 288709"/>
                  <a:gd name="connsiteX3" fmla="*/ 465622 w 931244"/>
                  <a:gd name="connsiteY3" fmla="*/ 288710 h 288709"/>
                  <a:gd name="connsiteX4" fmla="*/ 0 w 931244"/>
                  <a:gd name="connsiteY4" fmla="*/ 144355 h 288709"/>
                  <a:gd name="connsiteX5" fmla="*/ 72177 w 931244"/>
                  <a:gd name="connsiteY5" fmla="*/ 144355 h 288709"/>
                  <a:gd name="connsiteX6" fmla="*/ 465622 w 931244"/>
                  <a:gd name="connsiteY6" fmla="*/ 216532 h 288709"/>
                  <a:gd name="connsiteX7" fmla="*/ 859067 w 931244"/>
                  <a:gd name="connsiteY7" fmla="*/ 144355 h 288709"/>
                  <a:gd name="connsiteX8" fmla="*/ 465622 w 931244"/>
                  <a:gd name="connsiteY8" fmla="*/ 72178 h 288709"/>
                  <a:gd name="connsiteX9" fmla="*/ 72177 w 931244"/>
                  <a:gd name="connsiteY9" fmla="*/ 144355 h 288709"/>
                  <a:gd name="connsiteX0" fmla="*/ 0 w 931244"/>
                  <a:gd name="connsiteY0" fmla="*/ 144355 h 279185"/>
                  <a:gd name="connsiteX1" fmla="*/ 465622 w 931244"/>
                  <a:gd name="connsiteY1" fmla="*/ 0 h 279185"/>
                  <a:gd name="connsiteX2" fmla="*/ 931244 w 931244"/>
                  <a:gd name="connsiteY2" fmla="*/ 144355 h 279185"/>
                  <a:gd name="connsiteX3" fmla="*/ 465622 w 931244"/>
                  <a:gd name="connsiteY3" fmla="*/ 279185 h 279185"/>
                  <a:gd name="connsiteX4" fmla="*/ 0 w 931244"/>
                  <a:gd name="connsiteY4" fmla="*/ 144355 h 279185"/>
                  <a:gd name="connsiteX5" fmla="*/ 72177 w 931244"/>
                  <a:gd name="connsiteY5" fmla="*/ 144355 h 279185"/>
                  <a:gd name="connsiteX6" fmla="*/ 465622 w 931244"/>
                  <a:gd name="connsiteY6" fmla="*/ 216532 h 279185"/>
                  <a:gd name="connsiteX7" fmla="*/ 859067 w 931244"/>
                  <a:gd name="connsiteY7" fmla="*/ 144355 h 279185"/>
                  <a:gd name="connsiteX8" fmla="*/ 465622 w 931244"/>
                  <a:gd name="connsiteY8" fmla="*/ 72178 h 279185"/>
                  <a:gd name="connsiteX9" fmla="*/ 72177 w 931244"/>
                  <a:gd name="connsiteY9" fmla="*/ 144355 h 279185"/>
                  <a:gd name="connsiteX0" fmla="*/ 0 w 1060992"/>
                  <a:gd name="connsiteY0" fmla="*/ 103826 h 280042"/>
                  <a:gd name="connsiteX1" fmla="*/ 595370 w 1060992"/>
                  <a:gd name="connsiteY1" fmla="*/ 508 h 280042"/>
                  <a:gd name="connsiteX2" fmla="*/ 1060992 w 1060992"/>
                  <a:gd name="connsiteY2" fmla="*/ 144863 h 280042"/>
                  <a:gd name="connsiteX3" fmla="*/ 595370 w 1060992"/>
                  <a:gd name="connsiteY3" fmla="*/ 279693 h 280042"/>
                  <a:gd name="connsiteX4" fmla="*/ 0 w 1060992"/>
                  <a:gd name="connsiteY4" fmla="*/ 103826 h 280042"/>
                  <a:gd name="connsiteX5" fmla="*/ 201925 w 1060992"/>
                  <a:gd name="connsiteY5" fmla="*/ 144863 h 280042"/>
                  <a:gd name="connsiteX6" fmla="*/ 595370 w 1060992"/>
                  <a:gd name="connsiteY6" fmla="*/ 217040 h 280042"/>
                  <a:gd name="connsiteX7" fmla="*/ 988815 w 1060992"/>
                  <a:gd name="connsiteY7" fmla="*/ 144863 h 280042"/>
                  <a:gd name="connsiteX8" fmla="*/ 595370 w 1060992"/>
                  <a:gd name="connsiteY8" fmla="*/ 72686 h 280042"/>
                  <a:gd name="connsiteX9" fmla="*/ 201925 w 1060992"/>
                  <a:gd name="connsiteY9" fmla="*/ 144863 h 280042"/>
                  <a:gd name="connsiteX0" fmla="*/ 1406 w 1063735"/>
                  <a:gd name="connsiteY0" fmla="*/ 103822 h 275655"/>
                  <a:gd name="connsiteX1" fmla="*/ 596776 w 1063735"/>
                  <a:gd name="connsiteY1" fmla="*/ 504 h 275655"/>
                  <a:gd name="connsiteX2" fmla="*/ 1062398 w 1063735"/>
                  <a:gd name="connsiteY2" fmla="*/ 144859 h 275655"/>
                  <a:gd name="connsiteX3" fmla="*/ 450810 w 1063735"/>
                  <a:gd name="connsiteY3" fmla="*/ 275292 h 275655"/>
                  <a:gd name="connsiteX4" fmla="*/ 1406 w 1063735"/>
                  <a:gd name="connsiteY4" fmla="*/ 103822 h 275655"/>
                  <a:gd name="connsiteX5" fmla="*/ 203331 w 1063735"/>
                  <a:gd name="connsiteY5" fmla="*/ 144859 h 275655"/>
                  <a:gd name="connsiteX6" fmla="*/ 596776 w 1063735"/>
                  <a:gd name="connsiteY6" fmla="*/ 217036 h 275655"/>
                  <a:gd name="connsiteX7" fmla="*/ 990221 w 1063735"/>
                  <a:gd name="connsiteY7" fmla="*/ 144859 h 275655"/>
                  <a:gd name="connsiteX8" fmla="*/ 596776 w 1063735"/>
                  <a:gd name="connsiteY8" fmla="*/ 72682 h 275655"/>
                  <a:gd name="connsiteX9" fmla="*/ 203331 w 1063735"/>
                  <a:gd name="connsiteY9" fmla="*/ 144859 h 275655"/>
                  <a:gd name="connsiteX0" fmla="*/ 1073 w 1181284"/>
                  <a:gd name="connsiteY0" fmla="*/ 95336 h 276121"/>
                  <a:gd name="connsiteX1" fmla="*/ 714242 w 1181284"/>
                  <a:gd name="connsiteY1" fmla="*/ 812 h 276121"/>
                  <a:gd name="connsiteX2" fmla="*/ 1179864 w 1181284"/>
                  <a:gd name="connsiteY2" fmla="*/ 145167 h 276121"/>
                  <a:gd name="connsiteX3" fmla="*/ 568276 w 1181284"/>
                  <a:gd name="connsiteY3" fmla="*/ 275600 h 276121"/>
                  <a:gd name="connsiteX4" fmla="*/ 1073 w 1181284"/>
                  <a:gd name="connsiteY4" fmla="*/ 95336 h 276121"/>
                  <a:gd name="connsiteX5" fmla="*/ 320797 w 1181284"/>
                  <a:gd name="connsiteY5" fmla="*/ 145167 h 276121"/>
                  <a:gd name="connsiteX6" fmla="*/ 714242 w 1181284"/>
                  <a:gd name="connsiteY6" fmla="*/ 217344 h 276121"/>
                  <a:gd name="connsiteX7" fmla="*/ 1107687 w 1181284"/>
                  <a:gd name="connsiteY7" fmla="*/ 145167 h 276121"/>
                  <a:gd name="connsiteX8" fmla="*/ 714242 w 1181284"/>
                  <a:gd name="connsiteY8" fmla="*/ 72990 h 276121"/>
                  <a:gd name="connsiteX9" fmla="*/ 320797 w 1181284"/>
                  <a:gd name="connsiteY9" fmla="*/ 145167 h 276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81284" h="276121">
                    <a:moveTo>
                      <a:pt x="1073" y="95336"/>
                    </a:moveTo>
                    <a:cubicBezTo>
                      <a:pt x="25401" y="49538"/>
                      <a:pt x="517777" y="-7493"/>
                      <a:pt x="714242" y="812"/>
                    </a:cubicBezTo>
                    <a:cubicBezTo>
                      <a:pt x="910707" y="9117"/>
                      <a:pt x="1204192" y="99369"/>
                      <a:pt x="1179864" y="145167"/>
                    </a:cubicBezTo>
                    <a:cubicBezTo>
                      <a:pt x="1155536" y="190965"/>
                      <a:pt x="764741" y="283905"/>
                      <a:pt x="568276" y="275600"/>
                    </a:cubicBezTo>
                    <a:cubicBezTo>
                      <a:pt x="371811" y="267295"/>
                      <a:pt x="-23255" y="141134"/>
                      <a:pt x="1073" y="95336"/>
                    </a:cubicBezTo>
                    <a:close/>
                    <a:moveTo>
                      <a:pt x="320797" y="145167"/>
                    </a:moveTo>
                    <a:cubicBezTo>
                      <a:pt x="320797" y="185029"/>
                      <a:pt x="496948" y="217344"/>
                      <a:pt x="714242" y="217344"/>
                    </a:cubicBezTo>
                    <a:cubicBezTo>
                      <a:pt x="931536" y="217344"/>
                      <a:pt x="1107687" y="185029"/>
                      <a:pt x="1107687" y="145167"/>
                    </a:cubicBezTo>
                    <a:cubicBezTo>
                      <a:pt x="1107687" y="105305"/>
                      <a:pt x="931536" y="72990"/>
                      <a:pt x="714242" y="72990"/>
                    </a:cubicBezTo>
                    <a:cubicBezTo>
                      <a:pt x="496948" y="72990"/>
                      <a:pt x="320797" y="105305"/>
                      <a:pt x="320797" y="145167"/>
                    </a:cubicBezTo>
                    <a:close/>
                  </a:path>
                </a:pathLst>
              </a:custGeom>
              <a:solidFill>
                <a:srgbClr val="E39A4C"/>
              </a:solidFill>
              <a:ln>
                <a:solidFill>
                  <a:srgbClr val="E39A4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A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bject 43">
                <a:extLst>
                  <a:ext uri="{FF2B5EF4-FFF2-40B4-BE49-F238E27FC236}">
                    <a16:creationId xmlns:a16="http://schemas.microsoft.com/office/drawing/2014/main" id="{BA3E5B29-7F3A-9EDB-A1DF-7D658CF53FE7}"/>
                  </a:ext>
                </a:extLst>
              </p:cNvPr>
              <p:cNvSpPr txBox="1"/>
              <p:nvPr/>
            </p:nvSpPr>
            <p:spPr>
              <a:xfrm>
                <a:off x="3093085" y="6216650"/>
                <a:ext cx="716915" cy="442538"/>
              </a:xfrm>
              <a:prstGeom prst="rect">
                <a:avLst/>
              </a:prstGeom>
            </p:spPr>
            <p:txBody>
              <a:bodyPr vert="horz" wrap="square" lIns="0" tIns="49530" rIns="0" bIns="0" rtlCol="0">
                <a:spAutoFit/>
              </a:bodyPr>
              <a:lstStyle/>
              <a:p>
                <a:pPr marL="12700" marR="5080" indent="-635" algn="ctr">
                  <a:lnSpc>
                    <a:spcPct val="78500"/>
                  </a:lnSpc>
                  <a:spcBef>
                    <a:spcPts val="390"/>
                  </a:spcBef>
                </a:pPr>
                <a:r>
                  <a:rPr lang="fr-CA" sz="1050" b="1" spc="5" dirty="0">
                    <a:solidFill>
                      <a:srgbClr val="546A83"/>
                    </a:solidFill>
                    <a:latin typeface="Calibri"/>
                    <a:cs typeface="Calibri"/>
                  </a:rPr>
                  <a:t>Bonnes pratiques et indicateurs de suivi</a:t>
                </a:r>
                <a:endParaRPr sz="1050" dirty="0">
                  <a:latin typeface="Calibri"/>
                  <a:cs typeface="Calibri"/>
                </a:endParaRPr>
              </a:p>
            </p:txBody>
          </p:sp>
        </p:grpSp>
        <p:sp>
          <p:nvSpPr>
            <p:cNvPr id="124" name="Ellipse 104">
              <a:extLst>
                <a:ext uri="{FF2B5EF4-FFF2-40B4-BE49-F238E27FC236}">
                  <a16:creationId xmlns:a16="http://schemas.microsoft.com/office/drawing/2014/main" id="{EF46156A-676A-615D-19F3-0DBEE95A5271}"/>
                </a:ext>
              </a:extLst>
            </p:cNvPr>
            <p:cNvSpPr/>
            <p:nvPr/>
          </p:nvSpPr>
          <p:spPr>
            <a:xfrm>
              <a:off x="-3111938" y="4885313"/>
              <a:ext cx="176818" cy="313559"/>
            </a:xfrm>
            <a:custGeom>
              <a:avLst/>
              <a:gdLst>
                <a:gd name="connsiteX0" fmla="*/ 0 w 95682"/>
                <a:gd name="connsiteY0" fmla="*/ 63215 h 126429"/>
                <a:gd name="connsiteX1" fmla="*/ 47841 w 95682"/>
                <a:gd name="connsiteY1" fmla="*/ 0 h 126429"/>
                <a:gd name="connsiteX2" fmla="*/ 95682 w 95682"/>
                <a:gd name="connsiteY2" fmla="*/ 63215 h 126429"/>
                <a:gd name="connsiteX3" fmla="*/ 47841 w 95682"/>
                <a:gd name="connsiteY3" fmla="*/ 126430 h 126429"/>
                <a:gd name="connsiteX4" fmla="*/ 0 w 95682"/>
                <a:gd name="connsiteY4" fmla="*/ 63215 h 126429"/>
                <a:gd name="connsiteX0" fmla="*/ 0 w 82982"/>
                <a:gd name="connsiteY0" fmla="*/ 82486 h 127128"/>
                <a:gd name="connsiteX1" fmla="*/ 35141 w 82982"/>
                <a:gd name="connsiteY1" fmla="*/ 221 h 127128"/>
                <a:gd name="connsiteX2" fmla="*/ 82982 w 82982"/>
                <a:gd name="connsiteY2" fmla="*/ 63436 h 127128"/>
                <a:gd name="connsiteX3" fmla="*/ 35141 w 82982"/>
                <a:gd name="connsiteY3" fmla="*/ 126651 h 127128"/>
                <a:gd name="connsiteX4" fmla="*/ 0 w 82982"/>
                <a:gd name="connsiteY4" fmla="*/ 82486 h 127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982" h="127128">
                  <a:moveTo>
                    <a:pt x="0" y="82486"/>
                  </a:moveTo>
                  <a:cubicBezTo>
                    <a:pt x="0" y="47573"/>
                    <a:pt x="21311" y="3396"/>
                    <a:pt x="35141" y="221"/>
                  </a:cubicBezTo>
                  <a:cubicBezTo>
                    <a:pt x="48971" y="-2954"/>
                    <a:pt x="82982" y="28523"/>
                    <a:pt x="82982" y="63436"/>
                  </a:cubicBezTo>
                  <a:cubicBezTo>
                    <a:pt x="82982" y="98349"/>
                    <a:pt x="48971" y="123476"/>
                    <a:pt x="35141" y="126651"/>
                  </a:cubicBezTo>
                  <a:cubicBezTo>
                    <a:pt x="21311" y="129826"/>
                    <a:pt x="0" y="117399"/>
                    <a:pt x="0" y="82486"/>
                  </a:cubicBezTo>
                  <a:close/>
                </a:path>
              </a:pathLst>
            </a:custGeom>
            <a:solidFill>
              <a:srgbClr val="99CBC7"/>
            </a:solidFill>
            <a:ln>
              <a:solidFill>
                <a:srgbClr val="99CB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5" name="object 44">
              <a:extLst>
                <a:ext uri="{FF2B5EF4-FFF2-40B4-BE49-F238E27FC236}">
                  <a16:creationId xmlns:a16="http://schemas.microsoft.com/office/drawing/2014/main" id="{A7156087-1058-4C49-760C-20A38316AB2A}"/>
                </a:ext>
              </a:extLst>
            </p:cNvPr>
            <p:cNvSpPr txBox="1"/>
            <p:nvPr/>
          </p:nvSpPr>
          <p:spPr>
            <a:xfrm>
              <a:off x="-2556890" y="4191000"/>
              <a:ext cx="1167630" cy="436658"/>
            </a:xfrm>
            <a:prstGeom prst="rect">
              <a:avLst/>
            </a:prstGeom>
          </p:spPr>
          <p:txBody>
            <a:bodyPr vert="horz" wrap="square" lIns="0" tIns="49530" rIns="0" bIns="0" rtlCol="0">
              <a:spAutoFit/>
            </a:bodyPr>
            <a:lstStyle/>
            <a:p>
              <a:pPr marL="133350" marR="5080" indent="-121285" algn="r">
                <a:lnSpc>
                  <a:spcPct val="78500"/>
                </a:lnSpc>
                <a:spcBef>
                  <a:spcPts val="390"/>
                </a:spcBef>
              </a:pPr>
              <a:r>
                <a:rPr lang="fr-CA" sz="1050" b="1" dirty="0">
                  <a:solidFill>
                    <a:srgbClr val="546A83"/>
                  </a:solidFill>
                  <a:latin typeface="Calibri"/>
                  <a:cs typeface="Calibri"/>
                </a:rPr>
                <a:t>Gestionnaires </a:t>
              </a:r>
              <a:br>
                <a:rPr lang="fr-CA" sz="1050" b="1" dirty="0">
                  <a:solidFill>
                    <a:srgbClr val="546A83"/>
                  </a:solidFill>
                  <a:latin typeface="Calibri"/>
                  <a:cs typeface="Calibri"/>
                </a:rPr>
              </a:br>
              <a:r>
                <a:rPr lang="fr-CA" sz="1050" b="1" dirty="0">
                  <a:solidFill>
                    <a:srgbClr val="546A83"/>
                  </a:solidFill>
                  <a:latin typeface="Calibri"/>
                  <a:cs typeface="Calibri"/>
                </a:rPr>
                <a:t>de cas en établissement</a:t>
              </a:r>
              <a:endParaRPr sz="1050" dirty="0">
                <a:latin typeface="Calibri"/>
                <a:cs typeface="Calibri"/>
              </a:endParaRPr>
            </a:p>
          </p:txBody>
        </p:sp>
      </p:grpSp>
      <p:sp>
        <p:nvSpPr>
          <p:cNvPr id="103" name="Ellipse 102">
            <a:extLst>
              <a:ext uri="{FF2B5EF4-FFF2-40B4-BE49-F238E27FC236}">
                <a16:creationId xmlns:a16="http://schemas.microsoft.com/office/drawing/2014/main" id="{E8A3988E-B04A-A33C-9CF0-363AE7A5AADD}"/>
              </a:ext>
            </a:extLst>
          </p:cNvPr>
          <p:cNvSpPr/>
          <p:nvPr/>
        </p:nvSpPr>
        <p:spPr>
          <a:xfrm rot="19962397">
            <a:off x="6513113" y="1928443"/>
            <a:ext cx="83696" cy="312306"/>
          </a:xfrm>
          <a:custGeom>
            <a:avLst/>
            <a:gdLst>
              <a:gd name="connsiteX0" fmla="*/ 0 w 105463"/>
              <a:gd name="connsiteY0" fmla="*/ 123021 h 246041"/>
              <a:gd name="connsiteX1" fmla="*/ 52732 w 105463"/>
              <a:gd name="connsiteY1" fmla="*/ 0 h 246041"/>
              <a:gd name="connsiteX2" fmla="*/ 105464 w 105463"/>
              <a:gd name="connsiteY2" fmla="*/ 123021 h 246041"/>
              <a:gd name="connsiteX3" fmla="*/ 52732 w 105463"/>
              <a:gd name="connsiteY3" fmla="*/ 246042 h 246041"/>
              <a:gd name="connsiteX4" fmla="*/ 0 w 105463"/>
              <a:gd name="connsiteY4" fmla="*/ 123021 h 246041"/>
              <a:gd name="connsiteX0" fmla="*/ 0 w 88402"/>
              <a:gd name="connsiteY0" fmla="*/ 36975 h 280561"/>
              <a:gd name="connsiteX1" fmla="*/ 35670 w 88402"/>
              <a:gd name="connsiteY1" fmla="*/ 31348 h 280561"/>
              <a:gd name="connsiteX2" fmla="*/ 88402 w 88402"/>
              <a:gd name="connsiteY2" fmla="*/ 154369 h 280561"/>
              <a:gd name="connsiteX3" fmla="*/ 35670 w 88402"/>
              <a:gd name="connsiteY3" fmla="*/ 277390 h 280561"/>
              <a:gd name="connsiteX4" fmla="*/ 0 w 88402"/>
              <a:gd name="connsiteY4" fmla="*/ 36975 h 280561"/>
              <a:gd name="connsiteX0" fmla="*/ 242 w 88644"/>
              <a:gd name="connsiteY0" fmla="*/ 28632 h 314443"/>
              <a:gd name="connsiteX1" fmla="*/ 35912 w 88644"/>
              <a:gd name="connsiteY1" fmla="*/ 23005 h 314443"/>
              <a:gd name="connsiteX2" fmla="*/ 88644 w 88644"/>
              <a:gd name="connsiteY2" fmla="*/ 146026 h 314443"/>
              <a:gd name="connsiteX3" fmla="*/ 23789 w 88644"/>
              <a:gd name="connsiteY3" fmla="*/ 312281 h 314443"/>
              <a:gd name="connsiteX4" fmla="*/ 242 w 88644"/>
              <a:gd name="connsiteY4" fmla="*/ 28632 h 314443"/>
              <a:gd name="connsiteX0" fmla="*/ 74 w 88476"/>
              <a:gd name="connsiteY0" fmla="*/ 19394 h 303154"/>
              <a:gd name="connsiteX1" fmla="*/ 35744 w 88476"/>
              <a:gd name="connsiteY1" fmla="*/ 13767 h 303154"/>
              <a:gd name="connsiteX2" fmla="*/ 88476 w 88476"/>
              <a:gd name="connsiteY2" fmla="*/ 136788 h 303154"/>
              <a:gd name="connsiteX3" fmla="*/ 23621 w 88476"/>
              <a:gd name="connsiteY3" fmla="*/ 303043 h 303154"/>
              <a:gd name="connsiteX4" fmla="*/ 26368 w 88476"/>
              <a:gd name="connsiteY4" fmla="*/ 160243 h 303154"/>
              <a:gd name="connsiteX5" fmla="*/ 74 w 88476"/>
              <a:gd name="connsiteY5" fmla="*/ 19394 h 303154"/>
              <a:gd name="connsiteX0" fmla="*/ 91 w 83696"/>
              <a:gd name="connsiteY0" fmla="*/ 13631 h 312306"/>
              <a:gd name="connsiteX1" fmla="*/ 30964 w 83696"/>
              <a:gd name="connsiteY1" fmla="*/ 22919 h 312306"/>
              <a:gd name="connsiteX2" fmla="*/ 83696 w 83696"/>
              <a:gd name="connsiteY2" fmla="*/ 145940 h 312306"/>
              <a:gd name="connsiteX3" fmla="*/ 18841 w 83696"/>
              <a:gd name="connsiteY3" fmla="*/ 312195 h 312306"/>
              <a:gd name="connsiteX4" fmla="*/ 21588 w 83696"/>
              <a:gd name="connsiteY4" fmla="*/ 169395 h 312306"/>
              <a:gd name="connsiteX5" fmla="*/ 91 w 83696"/>
              <a:gd name="connsiteY5" fmla="*/ 13631 h 312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696" h="312306">
                <a:moveTo>
                  <a:pt x="91" y="13631"/>
                </a:moveTo>
                <a:cubicBezTo>
                  <a:pt x="1654" y="-10782"/>
                  <a:pt x="17030" y="867"/>
                  <a:pt x="30964" y="22919"/>
                </a:cubicBezTo>
                <a:cubicBezTo>
                  <a:pt x="44898" y="44971"/>
                  <a:pt x="83696" y="77997"/>
                  <a:pt x="83696" y="145940"/>
                </a:cubicBezTo>
                <a:cubicBezTo>
                  <a:pt x="83696" y="213883"/>
                  <a:pt x="29192" y="308286"/>
                  <a:pt x="18841" y="312195"/>
                </a:cubicBezTo>
                <a:cubicBezTo>
                  <a:pt x="8490" y="316104"/>
                  <a:pt x="25512" y="216670"/>
                  <a:pt x="21588" y="169395"/>
                </a:cubicBezTo>
                <a:cubicBezTo>
                  <a:pt x="17664" y="122120"/>
                  <a:pt x="-1472" y="38044"/>
                  <a:pt x="91" y="13631"/>
                </a:cubicBezTo>
                <a:close/>
              </a:path>
            </a:pathLst>
          </a:custGeom>
          <a:solidFill>
            <a:srgbClr val="D0D3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05" name="Ellipse 102">
            <a:extLst>
              <a:ext uri="{FF2B5EF4-FFF2-40B4-BE49-F238E27FC236}">
                <a16:creationId xmlns:a16="http://schemas.microsoft.com/office/drawing/2014/main" id="{B1A25C64-8BAE-5499-D055-CB08174E3F08}"/>
              </a:ext>
            </a:extLst>
          </p:cNvPr>
          <p:cNvSpPr/>
          <p:nvPr/>
        </p:nvSpPr>
        <p:spPr>
          <a:xfrm rot="20545650">
            <a:off x="6575433" y="2049002"/>
            <a:ext cx="83696" cy="333242"/>
          </a:xfrm>
          <a:custGeom>
            <a:avLst/>
            <a:gdLst>
              <a:gd name="connsiteX0" fmla="*/ 0 w 105463"/>
              <a:gd name="connsiteY0" fmla="*/ 123021 h 246041"/>
              <a:gd name="connsiteX1" fmla="*/ 52732 w 105463"/>
              <a:gd name="connsiteY1" fmla="*/ 0 h 246041"/>
              <a:gd name="connsiteX2" fmla="*/ 105464 w 105463"/>
              <a:gd name="connsiteY2" fmla="*/ 123021 h 246041"/>
              <a:gd name="connsiteX3" fmla="*/ 52732 w 105463"/>
              <a:gd name="connsiteY3" fmla="*/ 246042 h 246041"/>
              <a:gd name="connsiteX4" fmla="*/ 0 w 105463"/>
              <a:gd name="connsiteY4" fmla="*/ 123021 h 246041"/>
              <a:gd name="connsiteX0" fmla="*/ 0 w 88402"/>
              <a:gd name="connsiteY0" fmla="*/ 36975 h 280561"/>
              <a:gd name="connsiteX1" fmla="*/ 35670 w 88402"/>
              <a:gd name="connsiteY1" fmla="*/ 31348 h 280561"/>
              <a:gd name="connsiteX2" fmla="*/ 88402 w 88402"/>
              <a:gd name="connsiteY2" fmla="*/ 154369 h 280561"/>
              <a:gd name="connsiteX3" fmla="*/ 35670 w 88402"/>
              <a:gd name="connsiteY3" fmla="*/ 277390 h 280561"/>
              <a:gd name="connsiteX4" fmla="*/ 0 w 88402"/>
              <a:gd name="connsiteY4" fmla="*/ 36975 h 280561"/>
              <a:gd name="connsiteX0" fmla="*/ 242 w 88644"/>
              <a:gd name="connsiteY0" fmla="*/ 28632 h 314443"/>
              <a:gd name="connsiteX1" fmla="*/ 35912 w 88644"/>
              <a:gd name="connsiteY1" fmla="*/ 23005 h 314443"/>
              <a:gd name="connsiteX2" fmla="*/ 88644 w 88644"/>
              <a:gd name="connsiteY2" fmla="*/ 146026 h 314443"/>
              <a:gd name="connsiteX3" fmla="*/ 23789 w 88644"/>
              <a:gd name="connsiteY3" fmla="*/ 312281 h 314443"/>
              <a:gd name="connsiteX4" fmla="*/ 242 w 88644"/>
              <a:gd name="connsiteY4" fmla="*/ 28632 h 314443"/>
              <a:gd name="connsiteX0" fmla="*/ 74 w 88476"/>
              <a:gd name="connsiteY0" fmla="*/ 19394 h 303154"/>
              <a:gd name="connsiteX1" fmla="*/ 35744 w 88476"/>
              <a:gd name="connsiteY1" fmla="*/ 13767 h 303154"/>
              <a:gd name="connsiteX2" fmla="*/ 88476 w 88476"/>
              <a:gd name="connsiteY2" fmla="*/ 136788 h 303154"/>
              <a:gd name="connsiteX3" fmla="*/ 23621 w 88476"/>
              <a:gd name="connsiteY3" fmla="*/ 303043 h 303154"/>
              <a:gd name="connsiteX4" fmla="*/ 26368 w 88476"/>
              <a:gd name="connsiteY4" fmla="*/ 160243 h 303154"/>
              <a:gd name="connsiteX5" fmla="*/ 74 w 88476"/>
              <a:gd name="connsiteY5" fmla="*/ 19394 h 303154"/>
              <a:gd name="connsiteX0" fmla="*/ 91 w 83696"/>
              <a:gd name="connsiteY0" fmla="*/ 13631 h 312306"/>
              <a:gd name="connsiteX1" fmla="*/ 30964 w 83696"/>
              <a:gd name="connsiteY1" fmla="*/ 22919 h 312306"/>
              <a:gd name="connsiteX2" fmla="*/ 83696 w 83696"/>
              <a:gd name="connsiteY2" fmla="*/ 145940 h 312306"/>
              <a:gd name="connsiteX3" fmla="*/ 18841 w 83696"/>
              <a:gd name="connsiteY3" fmla="*/ 312195 h 312306"/>
              <a:gd name="connsiteX4" fmla="*/ 21588 w 83696"/>
              <a:gd name="connsiteY4" fmla="*/ 169395 h 312306"/>
              <a:gd name="connsiteX5" fmla="*/ 91 w 83696"/>
              <a:gd name="connsiteY5" fmla="*/ 13631 h 312306"/>
              <a:gd name="connsiteX0" fmla="*/ 91 w 83696"/>
              <a:gd name="connsiteY0" fmla="*/ 13631 h 333242"/>
              <a:gd name="connsiteX1" fmla="*/ 30964 w 83696"/>
              <a:gd name="connsiteY1" fmla="*/ 22919 h 333242"/>
              <a:gd name="connsiteX2" fmla="*/ 83696 w 83696"/>
              <a:gd name="connsiteY2" fmla="*/ 145940 h 333242"/>
              <a:gd name="connsiteX3" fmla="*/ 33820 w 83696"/>
              <a:gd name="connsiteY3" fmla="*/ 333150 h 333242"/>
              <a:gd name="connsiteX4" fmla="*/ 21588 w 83696"/>
              <a:gd name="connsiteY4" fmla="*/ 169395 h 333242"/>
              <a:gd name="connsiteX5" fmla="*/ 91 w 83696"/>
              <a:gd name="connsiteY5" fmla="*/ 13631 h 333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696" h="333242">
                <a:moveTo>
                  <a:pt x="91" y="13631"/>
                </a:moveTo>
                <a:cubicBezTo>
                  <a:pt x="1654" y="-10782"/>
                  <a:pt x="17030" y="867"/>
                  <a:pt x="30964" y="22919"/>
                </a:cubicBezTo>
                <a:cubicBezTo>
                  <a:pt x="44898" y="44971"/>
                  <a:pt x="83696" y="77997"/>
                  <a:pt x="83696" y="145940"/>
                </a:cubicBezTo>
                <a:cubicBezTo>
                  <a:pt x="83696" y="213883"/>
                  <a:pt x="44171" y="329241"/>
                  <a:pt x="33820" y="333150"/>
                </a:cubicBezTo>
                <a:cubicBezTo>
                  <a:pt x="23469" y="337059"/>
                  <a:pt x="25512" y="216670"/>
                  <a:pt x="21588" y="169395"/>
                </a:cubicBezTo>
                <a:cubicBezTo>
                  <a:pt x="17664" y="122120"/>
                  <a:pt x="-1472" y="38044"/>
                  <a:pt x="91" y="13631"/>
                </a:cubicBezTo>
                <a:close/>
              </a:path>
            </a:pathLst>
          </a:custGeom>
          <a:solidFill>
            <a:srgbClr val="D0D3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64DA8A2-D926-B20E-3B16-E42D6CE1F5A6}"/>
              </a:ext>
            </a:extLst>
          </p:cNvPr>
          <p:cNvSpPr txBox="1"/>
          <p:nvPr/>
        </p:nvSpPr>
        <p:spPr>
          <a:xfrm>
            <a:off x="4152648" y="5638800"/>
            <a:ext cx="1062999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CA" sz="1000" b="1" dirty="0">
                <a:solidFill>
                  <a:srgbClr val="5B6F88"/>
                </a:solidFill>
                <a:latin typeface="Calibri-bold"/>
                <a:ea typeface="+mj-lt"/>
                <a:cs typeface="+mj-lt"/>
              </a:rPr>
              <a:t>Intervenant(e)-</a:t>
            </a:r>
          </a:p>
        </p:txBody>
      </p:sp>
      <p:sp>
        <p:nvSpPr>
          <p:cNvPr id="127" name="ZoneTexte 126">
            <a:extLst>
              <a:ext uri="{FF2B5EF4-FFF2-40B4-BE49-F238E27FC236}">
                <a16:creationId xmlns:a16="http://schemas.microsoft.com/office/drawing/2014/main" id="{7CF07201-EEF9-BFB3-C58C-12531B44724D}"/>
              </a:ext>
            </a:extLst>
          </p:cNvPr>
          <p:cNvSpPr txBox="1"/>
          <p:nvPr/>
        </p:nvSpPr>
        <p:spPr>
          <a:xfrm>
            <a:off x="4039904" y="5919453"/>
            <a:ext cx="38862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1000" b="1" dirty="0">
                <a:solidFill>
                  <a:srgbClr val="546A83"/>
                </a:solidFill>
                <a:latin typeface="Calibri"/>
                <a:cs typeface="Calibri"/>
              </a:rPr>
              <a:t>de première ligne</a:t>
            </a:r>
            <a:endParaRPr lang="fr-CA" sz="1000" dirty="0"/>
          </a:p>
        </p:txBody>
      </p:sp>
      <p:sp>
        <p:nvSpPr>
          <p:cNvPr id="129" name="ZoneTexte 128">
            <a:extLst>
              <a:ext uri="{FF2B5EF4-FFF2-40B4-BE49-F238E27FC236}">
                <a16:creationId xmlns:a16="http://schemas.microsoft.com/office/drawing/2014/main" id="{46273F4D-38C6-2780-738A-335F2A413CC7}"/>
              </a:ext>
            </a:extLst>
          </p:cNvPr>
          <p:cNvSpPr txBox="1"/>
          <p:nvPr/>
        </p:nvSpPr>
        <p:spPr>
          <a:xfrm>
            <a:off x="4142703" y="5773149"/>
            <a:ext cx="1190819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1000" b="1" dirty="0">
                <a:solidFill>
                  <a:srgbClr val="5B6F88"/>
                </a:solidFill>
                <a:latin typeface="Calibri-bold"/>
                <a:ea typeface="+mj-lt"/>
                <a:cs typeface="+mj-lt"/>
              </a:rPr>
              <a:t>pivot en clinique </a:t>
            </a:r>
            <a:endParaRPr lang="fr-CA" sz="1000" dirty="0"/>
          </a:p>
        </p:txBody>
      </p:sp>
      <p:sp>
        <p:nvSpPr>
          <p:cNvPr id="130" name="Ellipse 129">
            <a:extLst>
              <a:ext uri="{FF2B5EF4-FFF2-40B4-BE49-F238E27FC236}">
                <a16:creationId xmlns:a16="http://schemas.microsoft.com/office/drawing/2014/main" id="{693E7539-9AE9-19D0-F853-4E6CC579B442}"/>
              </a:ext>
            </a:extLst>
          </p:cNvPr>
          <p:cNvSpPr/>
          <p:nvPr/>
        </p:nvSpPr>
        <p:spPr>
          <a:xfrm>
            <a:off x="2144478" y="5599877"/>
            <a:ext cx="45719" cy="4571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04" name="Image 103">
            <a:extLst>
              <a:ext uri="{FF2B5EF4-FFF2-40B4-BE49-F238E27FC236}">
                <a16:creationId xmlns:a16="http://schemas.microsoft.com/office/drawing/2014/main" id="{C84BD977-E6CC-260E-D29B-8B9047E50A8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60303" y="9889958"/>
            <a:ext cx="459697" cy="122169"/>
          </a:xfrm>
          <a:prstGeom prst="rect">
            <a:avLst/>
          </a:prstGeom>
        </p:spPr>
      </p:pic>
      <p:sp>
        <p:nvSpPr>
          <p:cNvPr id="134" name="ZoneTexte 133">
            <a:extLst>
              <a:ext uri="{FF2B5EF4-FFF2-40B4-BE49-F238E27FC236}">
                <a16:creationId xmlns:a16="http://schemas.microsoft.com/office/drawing/2014/main" id="{5D93186C-828B-5718-A882-FB4169A4E417}"/>
              </a:ext>
            </a:extLst>
          </p:cNvPr>
          <p:cNvSpPr txBox="1"/>
          <p:nvPr/>
        </p:nvSpPr>
        <p:spPr>
          <a:xfrm>
            <a:off x="0" y="9827568"/>
            <a:ext cx="736485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900" b="0" i="0" u="none" strike="noStrike" baseline="0" dirty="0">
                <a:solidFill>
                  <a:srgbClr val="000000"/>
                </a:solidFill>
                <a:latin typeface="Calibri Light" panose="020F0302020204030204" pitchFamily="34" charset="0"/>
              </a:rPr>
              <a:t>© 2022 par </a:t>
            </a:r>
            <a:r>
              <a:rPr lang="fr-CA" sz="900" dirty="0">
                <a:solidFill>
                  <a:srgbClr val="000000"/>
                </a:solidFill>
                <a:latin typeface="Calibri Light" panose="020F0302020204030204" pitchFamily="34" charset="0"/>
              </a:rPr>
              <a:t>Hudon C, Chouinard MC. Tous droits réservés. Sous licence </a:t>
            </a:r>
            <a:r>
              <a:rPr lang="fr-CA" sz="900" dirty="0">
                <a:solidFill>
                  <a:srgbClr val="000000"/>
                </a:solidFill>
                <a:latin typeface="Calibri Light" panose="020F0302020204030204" pitchFamily="34" charset="0"/>
                <a:hlinkClick r:id="rId15"/>
              </a:rPr>
              <a:t> Creative Commons Attribution - </a:t>
            </a:r>
            <a:r>
              <a:rPr lang="fr-CA" sz="900" dirty="0" err="1">
                <a:solidFill>
                  <a:srgbClr val="000000"/>
                </a:solidFill>
                <a:latin typeface="Calibri Light" panose="020F0302020204030204" pitchFamily="34" charset="0"/>
                <a:hlinkClick r:id="rId15"/>
              </a:rPr>
              <a:t>NonCommercial-NoDerivatives</a:t>
            </a:r>
            <a:r>
              <a:rPr lang="fr-CA" sz="900" dirty="0">
                <a:solidFill>
                  <a:srgbClr val="000000"/>
                </a:solidFill>
                <a:latin typeface="Calibri Light" panose="020F0302020204030204" pitchFamily="34" charset="0"/>
                <a:hlinkClick r:id="rId15"/>
              </a:rPr>
              <a:t> 4.0 International</a:t>
            </a:r>
            <a:r>
              <a:rPr lang="fr-CA" sz="90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136" name="ZoneTexte 135">
            <a:extLst>
              <a:ext uri="{FF2B5EF4-FFF2-40B4-BE49-F238E27FC236}">
                <a16:creationId xmlns:a16="http://schemas.microsoft.com/office/drawing/2014/main" id="{D00744B7-8C6E-E1F2-64F6-FD9E3C3431A6}"/>
              </a:ext>
            </a:extLst>
          </p:cNvPr>
          <p:cNvSpPr txBox="1"/>
          <p:nvPr/>
        </p:nvSpPr>
        <p:spPr>
          <a:xfrm>
            <a:off x="188230" y="1082461"/>
            <a:ext cx="3393170" cy="2308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CA" sz="900" dirty="0">
                <a:solidFill>
                  <a:srgbClr val="000000"/>
                </a:solidFill>
                <a:latin typeface="Calibri Light" panose="020F0302020204030204" pitchFamily="34" charset="0"/>
              </a:rPr>
              <a:t>Pour plus de détails : </a:t>
            </a:r>
            <a:r>
              <a:rPr lang="fr-CA" sz="900" dirty="0">
                <a:solidFill>
                  <a:srgbClr val="0070C0"/>
                </a:solidFill>
                <a:latin typeface="Calibri Light" panose="020F030202020403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soinsintegres.ca</a:t>
            </a:r>
            <a:endParaRPr lang="fr-CA" sz="90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137" name="ZoneTexte 136">
            <a:extLst>
              <a:ext uri="{FF2B5EF4-FFF2-40B4-BE49-F238E27FC236}">
                <a16:creationId xmlns:a16="http://schemas.microsoft.com/office/drawing/2014/main" id="{E725BB43-8B70-7AD1-CB08-959AFA056A4A}"/>
              </a:ext>
            </a:extLst>
          </p:cNvPr>
          <p:cNvSpPr txBox="1"/>
          <p:nvPr/>
        </p:nvSpPr>
        <p:spPr>
          <a:xfrm>
            <a:off x="2979577" y="5266372"/>
            <a:ext cx="1415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900" b="1" dirty="0">
                <a:solidFill>
                  <a:srgbClr val="5B6F88"/>
                </a:solidFill>
                <a:latin typeface="Calibri-bold"/>
                <a:ea typeface="+mj-lt"/>
                <a:cs typeface="+mj-lt"/>
              </a:rPr>
              <a:t>RESSOURCES DU RLS</a:t>
            </a:r>
          </a:p>
          <a:p>
            <a:pPr algn="ctr"/>
            <a:r>
              <a:rPr lang="fr-CA" sz="900" b="1" dirty="0">
                <a:solidFill>
                  <a:srgbClr val="5B6F88"/>
                </a:solidFill>
                <a:latin typeface="Calibri-bold"/>
                <a:ea typeface="+mj-lt"/>
                <a:cs typeface="+mj-lt"/>
              </a:rPr>
              <a:t>incluant les </a:t>
            </a:r>
            <a:br>
              <a:rPr lang="fr-CA" sz="900" b="1" dirty="0">
                <a:solidFill>
                  <a:srgbClr val="5B6F88"/>
                </a:solidFill>
                <a:latin typeface="Calibri-bold"/>
                <a:ea typeface="+mj-lt"/>
                <a:cs typeface="+mj-lt"/>
              </a:rPr>
            </a:br>
            <a:r>
              <a:rPr lang="fr-CA" sz="900" b="1" dirty="0">
                <a:solidFill>
                  <a:srgbClr val="5B6F88"/>
                </a:solidFill>
                <a:latin typeface="Calibri-bold"/>
                <a:ea typeface="+mj-lt"/>
                <a:cs typeface="+mj-lt"/>
              </a:rPr>
              <a:t>organismes communautaires</a:t>
            </a:r>
          </a:p>
        </p:txBody>
      </p:sp>
      <p:sp>
        <p:nvSpPr>
          <p:cNvPr id="145" name="object 67">
            <a:extLst>
              <a:ext uri="{FF2B5EF4-FFF2-40B4-BE49-F238E27FC236}">
                <a16:creationId xmlns:a16="http://schemas.microsoft.com/office/drawing/2014/main" id="{331FC30F-2397-72E9-2345-8DC5F5835481}"/>
              </a:ext>
            </a:extLst>
          </p:cNvPr>
          <p:cNvSpPr/>
          <p:nvPr/>
        </p:nvSpPr>
        <p:spPr>
          <a:xfrm>
            <a:off x="4478151" y="5158025"/>
            <a:ext cx="502579" cy="480775"/>
          </a:xfrm>
          <a:custGeom>
            <a:avLst/>
            <a:gdLst/>
            <a:ahLst/>
            <a:cxnLst/>
            <a:rect l="l" t="t" r="r" b="b"/>
            <a:pathLst>
              <a:path w="503554" h="503554">
                <a:moveTo>
                  <a:pt x="251574" y="0"/>
                </a:moveTo>
                <a:lnTo>
                  <a:pt x="206354" y="4053"/>
                </a:lnTo>
                <a:lnTo>
                  <a:pt x="163792" y="15739"/>
                </a:lnTo>
                <a:lnTo>
                  <a:pt x="124601" y="34348"/>
                </a:lnTo>
                <a:lnTo>
                  <a:pt x="89489" y="59169"/>
                </a:lnTo>
                <a:lnTo>
                  <a:pt x="59167" y="89491"/>
                </a:lnTo>
                <a:lnTo>
                  <a:pt x="34347" y="124604"/>
                </a:lnTo>
                <a:lnTo>
                  <a:pt x="15739" y="163798"/>
                </a:lnTo>
                <a:lnTo>
                  <a:pt x="4053" y="206363"/>
                </a:lnTo>
                <a:lnTo>
                  <a:pt x="0" y="251587"/>
                </a:lnTo>
                <a:lnTo>
                  <a:pt x="4053" y="296807"/>
                </a:lnTo>
                <a:lnTo>
                  <a:pt x="15739" y="339368"/>
                </a:lnTo>
                <a:lnTo>
                  <a:pt x="34347" y="378560"/>
                </a:lnTo>
                <a:lnTo>
                  <a:pt x="59167" y="413672"/>
                </a:lnTo>
                <a:lnTo>
                  <a:pt x="89489" y="443993"/>
                </a:lnTo>
                <a:lnTo>
                  <a:pt x="124601" y="468813"/>
                </a:lnTo>
                <a:lnTo>
                  <a:pt x="163792" y="487421"/>
                </a:lnTo>
                <a:lnTo>
                  <a:pt x="206354" y="499108"/>
                </a:lnTo>
                <a:lnTo>
                  <a:pt x="251574" y="503161"/>
                </a:lnTo>
                <a:lnTo>
                  <a:pt x="296794" y="499108"/>
                </a:lnTo>
                <a:lnTo>
                  <a:pt x="339355" y="487421"/>
                </a:lnTo>
                <a:lnTo>
                  <a:pt x="378547" y="468813"/>
                </a:lnTo>
                <a:lnTo>
                  <a:pt x="413659" y="443993"/>
                </a:lnTo>
                <a:lnTo>
                  <a:pt x="443980" y="413672"/>
                </a:lnTo>
                <a:lnTo>
                  <a:pt x="468800" y="378560"/>
                </a:lnTo>
                <a:lnTo>
                  <a:pt x="487409" y="339368"/>
                </a:lnTo>
                <a:lnTo>
                  <a:pt x="499095" y="296807"/>
                </a:lnTo>
                <a:lnTo>
                  <a:pt x="503148" y="251587"/>
                </a:lnTo>
                <a:lnTo>
                  <a:pt x="499095" y="206363"/>
                </a:lnTo>
                <a:lnTo>
                  <a:pt x="487409" y="163798"/>
                </a:lnTo>
                <a:lnTo>
                  <a:pt x="468800" y="124604"/>
                </a:lnTo>
                <a:lnTo>
                  <a:pt x="443980" y="89491"/>
                </a:lnTo>
                <a:lnTo>
                  <a:pt x="413659" y="59169"/>
                </a:lnTo>
                <a:lnTo>
                  <a:pt x="378547" y="34348"/>
                </a:lnTo>
                <a:lnTo>
                  <a:pt x="339355" y="15739"/>
                </a:lnTo>
                <a:lnTo>
                  <a:pt x="296794" y="4053"/>
                </a:lnTo>
                <a:lnTo>
                  <a:pt x="2515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algn="ctr"/>
            <a:endParaRPr/>
          </a:p>
        </p:txBody>
      </p:sp>
      <p:sp>
        <p:nvSpPr>
          <p:cNvPr id="146" name="object 68">
            <a:extLst>
              <a:ext uri="{FF2B5EF4-FFF2-40B4-BE49-F238E27FC236}">
                <a16:creationId xmlns:a16="http://schemas.microsoft.com/office/drawing/2014/main" id="{2E537D62-CA4B-A4E9-D433-B8854BCFF8F5}"/>
              </a:ext>
            </a:extLst>
          </p:cNvPr>
          <p:cNvSpPr/>
          <p:nvPr/>
        </p:nvSpPr>
        <p:spPr>
          <a:xfrm>
            <a:off x="4593607" y="5441326"/>
            <a:ext cx="269352" cy="151568"/>
          </a:xfrm>
          <a:custGeom>
            <a:avLst/>
            <a:gdLst/>
            <a:ahLst/>
            <a:cxnLst/>
            <a:rect l="l" t="t" r="r" b="b"/>
            <a:pathLst>
              <a:path w="269875" h="158750">
                <a:moveTo>
                  <a:pt x="200617" y="0"/>
                </a:moveTo>
                <a:lnTo>
                  <a:pt x="68600" y="0"/>
                </a:lnTo>
                <a:lnTo>
                  <a:pt x="50385" y="3431"/>
                </a:lnTo>
                <a:lnTo>
                  <a:pt x="33769" y="12809"/>
                </a:lnTo>
                <a:lnTo>
                  <a:pt x="20817" y="26762"/>
                </a:lnTo>
                <a:lnTo>
                  <a:pt x="13597" y="43916"/>
                </a:lnTo>
                <a:lnTo>
                  <a:pt x="0" y="106421"/>
                </a:lnTo>
                <a:lnTo>
                  <a:pt x="7191" y="113527"/>
                </a:lnTo>
                <a:lnTo>
                  <a:pt x="45399" y="137529"/>
                </a:lnTo>
                <a:lnTo>
                  <a:pt x="88711" y="152826"/>
                </a:lnTo>
                <a:lnTo>
                  <a:pt x="135891" y="158196"/>
                </a:lnTo>
                <a:lnTo>
                  <a:pt x="183076" y="152826"/>
                </a:lnTo>
                <a:lnTo>
                  <a:pt x="226389" y="137529"/>
                </a:lnTo>
                <a:lnTo>
                  <a:pt x="264597" y="113527"/>
                </a:lnTo>
                <a:lnTo>
                  <a:pt x="269749" y="108436"/>
                </a:lnTo>
                <a:lnTo>
                  <a:pt x="255620" y="43916"/>
                </a:lnTo>
                <a:lnTo>
                  <a:pt x="248401" y="26762"/>
                </a:lnTo>
                <a:lnTo>
                  <a:pt x="235453" y="12809"/>
                </a:lnTo>
                <a:lnTo>
                  <a:pt x="218837" y="3431"/>
                </a:lnTo>
                <a:lnTo>
                  <a:pt x="200617" y="0"/>
                </a:lnTo>
                <a:close/>
              </a:path>
            </a:pathLst>
          </a:custGeom>
          <a:solidFill>
            <a:srgbClr val="546A83"/>
          </a:solidFill>
        </p:spPr>
        <p:txBody>
          <a:bodyPr wrap="square" lIns="0" tIns="0" rIns="0" bIns="0" rtlCol="0"/>
          <a:lstStyle/>
          <a:p>
            <a:pPr algn="ctr"/>
            <a:endParaRPr/>
          </a:p>
        </p:txBody>
      </p:sp>
      <p:sp>
        <p:nvSpPr>
          <p:cNvPr id="147" name="object 69">
            <a:extLst>
              <a:ext uri="{FF2B5EF4-FFF2-40B4-BE49-F238E27FC236}">
                <a16:creationId xmlns:a16="http://schemas.microsoft.com/office/drawing/2014/main" id="{A84D2510-F875-201B-AC6C-F4FDACEB901C}"/>
              </a:ext>
            </a:extLst>
          </p:cNvPr>
          <p:cNvSpPr/>
          <p:nvPr/>
        </p:nvSpPr>
        <p:spPr>
          <a:xfrm>
            <a:off x="4759286" y="5512204"/>
            <a:ext cx="55772" cy="9094"/>
          </a:xfrm>
          <a:custGeom>
            <a:avLst/>
            <a:gdLst/>
            <a:ahLst/>
            <a:cxnLst/>
            <a:rect l="l" t="t" r="r" b="b"/>
            <a:pathLst>
              <a:path w="55879" h="9525">
                <a:moveTo>
                  <a:pt x="55460" y="0"/>
                </a:moveTo>
                <a:lnTo>
                  <a:pt x="0" y="0"/>
                </a:lnTo>
                <a:lnTo>
                  <a:pt x="0" y="9156"/>
                </a:lnTo>
                <a:lnTo>
                  <a:pt x="55460" y="9156"/>
                </a:lnTo>
                <a:lnTo>
                  <a:pt x="554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algn="ctr"/>
            <a:endParaRPr/>
          </a:p>
        </p:txBody>
      </p:sp>
      <p:pic>
        <p:nvPicPr>
          <p:cNvPr id="148" name="object 70">
            <a:extLst>
              <a:ext uri="{FF2B5EF4-FFF2-40B4-BE49-F238E27FC236}">
                <a16:creationId xmlns:a16="http://schemas.microsoft.com/office/drawing/2014/main" id="{0B68C814-A305-2FBB-8133-99BCF7367F6C}"/>
              </a:ext>
            </a:extLst>
          </p:cNvPr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637647" y="5247519"/>
            <a:ext cx="180547" cy="236054"/>
          </a:xfrm>
          <a:prstGeom prst="rect">
            <a:avLst/>
          </a:prstGeom>
        </p:spPr>
      </p:pic>
      <p:sp>
        <p:nvSpPr>
          <p:cNvPr id="149" name="Arc 6">
            <a:extLst>
              <a:ext uri="{FF2B5EF4-FFF2-40B4-BE49-F238E27FC236}">
                <a16:creationId xmlns:a16="http://schemas.microsoft.com/office/drawing/2014/main" id="{3BEC4500-ACB1-1DC0-EB1D-5B0A21EDEE04}"/>
              </a:ext>
            </a:extLst>
          </p:cNvPr>
          <p:cNvSpPr/>
          <p:nvPr/>
        </p:nvSpPr>
        <p:spPr>
          <a:xfrm rot="5400000">
            <a:off x="2342056" y="4126871"/>
            <a:ext cx="3368650" cy="2855608"/>
          </a:xfrm>
          <a:custGeom>
            <a:avLst/>
            <a:gdLst>
              <a:gd name="connsiteX0" fmla="*/ 500980 w 4803515"/>
              <a:gd name="connsiteY0" fmla="*/ 4064919 h 5045563"/>
              <a:gd name="connsiteX1" fmla="*/ 620809 w 4803515"/>
              <a:gd name="connsiteY1" fmla="*/ 830166 h 5045563"/>
              <a:gd name="connsiteX2" fmla="*/ 3863548 w 4803515"/>
              <a:gd name="connsiteY2" fmla="*/ 521076 h 5045563"/>
              <a:gd name="connsiteX3" fmla="*/ 4530894 w 4803515"/>
              <a:gd name="connsiteY3" fmla="*/ 3690188 h 5045563"/>
              <a:gd name="connsiteX4" fmla="*/ 2401758 w 4803515"/>
              <a:gd name="connsiteY4" fmla="*/ 2522782 h 5045563"/>
              <a:gd name="connsiteX5" fmla="*/ 500980 w 4803515"/>
              <a:gd name="connsiteY5" fmla="*/ 4064919 h 5045563"/>
              <a:gd name="connsiteX0" fmla="*/ 500980 w 4803515"/>
              <a:gd name="connsiteY0" fmla="*/ 4064919 h 5045563"/>
              <a:gd name="connsiteX1" fmla="*/ 620809 w 4803515"/>
              <a:gd name="connsiteY1" fmla="*/ 830166 h 5045563"/>
              <a:gd name="connsiteX2" fmla="*/ 3863548 w 4803515"/>
              <a:gd name="connsiteY2" fmla="*/ 521076 h 5045563"/>
              <a:gd name="connsiteX3" fmla="*/ 4530894 w 4803515"/>
              <a:gd name="connsiteY3" fmla="*/ 3690188 h 5045563"/>
              <a:gd name="connsiteX0" fmla="*/ 500987 w 4803700"/>
              <a:gd name="connsiteY0" fmla="*/ 4064970 h 4064970"/>
              <a:gd name="connsiteX1" fmla="*/ 620816 w 4803700"/>
              <a:gd name="connsiteY1" fmla="*/ 830217 h 4064970"/>
              <a:gd name="connsiteX2" fmla="*/ 3863555 w 4803700"/>
              <a:gd name="connsiteY2" fmla="*/ 521127 h 4064970"/>
              <a:gd name="connsiteX3" fmla="*/ 4530901 w 4803700"/>
              <a:gd name="connsiteY3" fmla="*/ 3690239 h 4064970"/>
              <a:gd name="connsiteX4" fmla="*/ 2150305 w 4803700"/>
              <a:gd name="connsiteY4" fmla="*/ 1844653 h 4064970"/>
              <a:gd name="connsiteX5" fmla="*/ 500987 w 4803700"/>
              <a:gd name="connsiteY5" fmla="*/ 4064970 h 4064970"/>
              <a:gd name="connsiteX0" fmla="*/ 500987 w 4803700"/>
              <a:gd name="connsiteY0" fmla="*/ 4064970 h 4064970"/>
              <a:gd name="connsiteX1" fmla="*/ 620816 w 4803700"/>
              <a:gd name="connsiteY1" fmla="*/ 830217 h 4064970"/>
              <a:gd name="connsiteX2" fmla="*/ 3863555 w 4803700"/>
              <a:gd name="connsiteY2" fmla="*/ 521127 h 4064970"/>
              <a:gd name="connsiteX3" fmla="*/ 4530901 w 4803700"/>
              <a:gd name="connsiteY3" fmla="*/ 3690239 h 406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03700" h="4064970" stroke="0" extrusionOk="0">
                <a:moveTo>
                  <a:pt x="500987" y="4064970"/>
                </a:moveTo>
                <a:cubicBezTo>
                  <a:pt x="-209774" y="3098401"/>
                  <a:pt x="-159300" y="1735852"/>
                  <a:pt x="620816" y="830217"/>
                </a:cubicBezTo>
                <a:cubicBezTo>
                  <a:pt x="1460141" y="-144155"/>
                  <a:pt x="2870959" y="-278630"/>
                  <a:pt x="3863555" y="521127"/>
                </a:cubicBezTo>
                <a:cubicBezTo>
                  <a:pt x="4789294" y="1267016"/>
                  <a:pt x="5070798" y="2603831"/>
                  <a:pt x="4530901" y="3690239"/>
                </a:cubicBezTo>
                <a:lnTo>
                  <a:pt x="2150305" y="1844653"/>
                </a:lnTo>
                <a:cubicBezTo>
                  <a:pt x="1516712" y="2358699"/>
                  <a:pt x="1134580" y="3550924"/>
                  <a:pt x="500987" y="4064970"/>
                </a:cubicBezTo>
                <a:close/>
              </a:path>
              <a:path w="4803700" h="4064970" fill="none">
                <a:moveTo>
                  <a:pt x="500987" y="4064970"/>
                </a:moveTo>
                <a:cubicBezTo>
                  <a:pt x="-209774" y="3098401"/>
                  <a:pt x="-159300" y="1735852"/>
                  <a:pt x="620816" y="830217"/>
                </a:cubicBezTo>
                <a:cubicBezTo>
                  <a:pt x="1460141" y="-144155"/>
                  <a:pt x="2870959" y="-278630"/>
                  <a:pt x="3863555" y="521127"/>
                </a:cubicBezTo>
                <a:cubicBezTo>
                  <a:pt x="4789294" y="1267016"/>
                  <a:pt x="5070798" y="2603831"/>
                  <a:pt x="4530901" y="3690239"/>
                </a:cubicBezTo>
              </a:path>
            </a:pathLst>
          </a:custGeom>
          <a:ln w="38100">
            <a:solidFill>
              <a:srgbClr val="536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53" name="Rectangle : coins arrondis 152">
            <a:extLst>
              <a:ext uri="{FF2B5EF4-FFF2-40B4-BE49-F238E27FC236}">
                <a16:creationId xmlns:a16="http://schemas.microsoft.com/office/drawing/2014/main" id="{98A7795E-88DC-23B9-52F0-0FC276A8FA9F}"/>
              </a:ext>
            </a:extLst>
          </p:cNvPr>
          <p:cNvSpPr/>
          <p:nvPr/>
        </p:nvSpPr>
        <p:spPr>
          <a:xfrm>
            <a:off x="1912776" y="3652881"/>
            <a:ext cx="3454719" cy="233319"/>
          </a:xfrm>
          <a:prstGeom prst="roundRect">
            <a:avLst/>
          </a:prstGeom>
          <a:solidFill>
            <a:srgbClr val="536A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/>
          </a:p>
        </p:txBody>
      </p:sp>
      <p:sp>
        <p:nvSpPr>
          <p:cNvPr id="154" name="ZoneTexte 153">
            <a:extLst>
              <a:ext uri="{FF2B5EF4-FFF2-40B4-BE49-F238E27FC236}">
                <a16:creationId xmlns:a16="http://schemas.microsoft.com/office/drawing/2014/main" id="{5CFA25D8-B4C2-49D3-EAAA-E70EA0435258}"/>
              </a:ext>
            </a:extLst>
          </p:cNvPr>
          <p:cNvSpPr txBox="1"/>
          <p:nvPr/>
        </p:nvSpPr>
        <p:spPr>
          <a:xfrm>
            <a:off x="1948607" y="3632284"/>
            <a:ext cx="339317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50" b="1" dirty="0">
                <a:solidFill>
                  <a:schemeClr val="bg1"/>
                </a:solidFill>
                <a:latin typeface="Calibri-bold"/>
                <a:ea typeface="+mj-lt"/>
                <a:cs typeface="+mj-lt"/>
              </a:rPr>
              <a:t>Gouvernance, tables de concertation, outils standardisés</a:t>
            </a:r>
          </a:p>
        </p:txBody>
      </p:sp>
      <p:grpSp>
        <p:nvGrpSpPr>
          <p:cNvPr id="167" name="Groupe 166">
            <a:extLst>
              <a:ext uri="{FF2B5EF4-FFF2-40B4-BE49-F238E27FC236}">
                <a16:creationId xmlns:a16="http://schemas.microsoft.com/office/drawing/2014/main" id="{642FEA8F-FA8F-D84A-C5DC-7846E9B7056A}"/>
              </a:ext>
            </a:extLst>
          </p:cNvPr>
          <p:cNvGrpSpPr/>
          <p:nvPr/>
        </p:nvGrpSpPr>
        <p:grpSpPr>
          <a:xfrm>
            <a:off x="0" y="4111763"/>
            <a:ext cx="349667" cy="344572"/>
            <a:chOff x="303477" y="2358050"/>
            <a:chExt cx="595882" cy="626448"/>
          </a:xfrm>
        </p:grpSpPr>
        <p:pic>
          <p:nvPicPr>
            <p:cNvPr id="168" name="Graphique 167" descr="Base de données contour">
              <a:extLst>
                <a:ext uri="{FF2B5EF4-FFF2-40B4-BE49-F238E27FC236}">
                  <a16:creationId xmlns:a16="http://schemas.microsoft.com/office/drawing/2014/main" id="{018AE5D7-F807-5998-756B-4292080838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365954" y="2358050"/>
              <a:ext cx="533405" cy="533405"/>
            </a:xfrm>
            <a:prstGeom prst="rect">
              <a:avLst/>
            </a:prstGeom>
          </p:spPr>
        </p:pic>
        <p:pic>
          <p:nvPicPr>
            <p:cNvPr id="169" name="Graphique 168" descr="Engrenage avec un remplissage uni">
              <a:extLst>
                <a:ext uri="{FF2B5EF4-FFF2-40B4-BE49-F238E27FC236}">
                  <a16:creationId xmlns:a16="http://schemas.microsoft.com/office/drawing/2014/main" id="{E11B68ED-6C34-0FC0-603A-A8A3571BBA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303477" y="2630423"/>
              <a:ext cx="354075" cy="354075"/>
            </a:xfrm>
            <a:prstGeom prst="rect">
              <a:avLst/>
            </a:prstGeom>
          </p:spPr>
        </p:pic>
      </p:grpSp>
      <p:sp>
        <p:nvSpPr>
          <p:cNvPr id="170" name="Arc 169">
            <a:extLst>
              <a:ext uri="{FF2B5EF4-FFF2-40B4-BE49-F238E27FC236}">
                <a16:creationId xmlns:a16="http://schemas.microsoft.com/office/drawing/2014/main" id="{3E1BABF9-3BD0-CAA0-5AE6-11BEAD63A75E}"/>
              </a:ext>
            </a:extLst>
          </p:cNvPr>
          <p:cNvSpPr/>
          <p:nvPr/>
        </p:nvSpPr>
        <p:spPr>
          <a:xfrm rot="12013662">
            <a:off x="93102" y="3407494"/>
            <a:ext cx="843325" cy="1129753"/>
          </a:xfrm>
          <a:prstGeom prst="arc">
            <a:avLst>
              <a:gd name="adj1" fmla="val 12292258"/>
              <a:gd name="adj2" fmla="val 16886653"/>
            </a:avLst>
          </a:prstGeom>
          <a:ln w="25400">
            <a:solidFill>
              <a:srgbClr val="536A83"/>
            </a:solidFill>
            <a:prstDash val="sys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22DAEF5B-F73C-B4E5-9850-28CF4E41DADE}"/>
              </a:ext>
            </a:extLst>
          </p:cNvPr>
          <p:cNvSpPr txBox="1"/>
          <p:nvPr/>
        </p:nvSpPr>
        <p:spPr>
          <a:xfrm>
            <a:off x="213102" y="4023407"/>
            <a:ext cx="103347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dirty="0">
                <a:solidFill>
                  <a:srgbClr val="536A83"/>
                </a:solidFill>
              </a:rPr>
              <a:t>Repérage</a:t>
            </a:r>
          </a:p>
        </p:txBody>
      </p:sp>
      <p:grpSp>
        <p:nvGrpSpPr>
          <p:cNvPr id="172" name="Groupe 171">
            <a:extLst>
              <a:ext uri="{FF2B5EF4-FFF2-40B4-BE49-F238E27FC236}">
                <a16:creationId xmlns:a16="http://schemas.microsoft.com/office/drawing/2014/main" id="{3D3D926F-6FA0-5FED-CE28-E379D2142DDE}"/>
              </a:ext>
            </a:extLst>
          </p:cNvPr>
          <p:cNvGrpSpPr/>
          <p:nvPr/>
        </p:nvGrpSpPr>
        <p:grpSpPr>
          <a:xfrm>
            <a:off x="292144" y="3596639"/>
            <a:ext cx="393656" cy="323523"/>
            <a:chOff x="-16316" y="1167408"/>
            <a:chExt cx="806982" cy="768716"/>
          </a:xfrm>
        </p:grpSpPr>
        <p:grpSp>
          <p:nvGrpSpPr>
            <p:cNvPr id="173" name="Groupe 172">
              <a:extLst>
                <a:ext uri="{FF2B5EF4-FFF2-40B4-BE49-F238E27FC236}">
                  <a16:creationId xmlns:a16="http://schemas.microsoft.com/office/drawing/2014/main" id="{58326EA0-7A1B-9F53-4393-3FA71D1A5968}"/>
                </a:ext>
              </a:extLst>
            </p:cNvPr>
            <p:cNvGrpSpPr/>
            <p:nvPr/>
          </p:nvGrpSpPr>
          <p:grpSpPr>
            <a:xfrm>
              <a:off x="-16316" y="1167408"/>
              <a:ext cx="730574" cy="706094"/>
              <a:chOff x="-16316" y="1167408"/>
              <a:chExt cx="730574" cy="706094"/>
            </a:xfrm>
          </p:grpSpPr>
          <p:pic>
            <p:nvPicPr>
              <p:cNvPr id="175" name="Graphique 174" descr="Dossier avec un remplissage uni">
                <a:extLst>
                  <a:ext uri="{FF2B5EF4-FFF2-40B4-BE49-F238E27FC236}">
                    <a16:creationId xmlns:a16="http://schemas.microsoft.com/office/drawing/2014/main" id="{22F773CE-BC53-E187-2D5D-224C177E65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>
                <a:extLst>
                  <a:ext uri="{96DAC541-7B7A-43D3-8B79-37D633B846F1}">
                    <asvg:svgBlip xmlns:asvg="http://schemas.microsoft.com/office/drawing/2016/SVG/main" r:embed="rId23"/>
                  </a:ext>
                </a:extLst>
              </a:blip>
              <a:stretch>
                <a:fillRect/>
              </a:stretch>
            </p:blipFill>
            <p:spPr>
              <a:xfrm>
                <a:off x="-16316" y="1167408"/>
                <a:ext cx="655316" cy="655316"/>
              </a:xfrm>
              <a:prstGeom prst="rect">
                <a:avLst/>
              </a:prstGeom>
            </p:spPr>
          </p:pic>
          <p:pic>
            <p:nvPicPr>
              <p:cNvPr id="176" name="Graphique 175" descr="Dossier avec un remplissage uni">
                <a:extLst>
                  <a:ext uri="{FF2B5EF4-FFF2-40B4-BE49-F238E27FC236}">
                    <a16:creationId xmlns:a16="http://schemas.microsoft.com/office/drawing/2014/main" id="{BCAFBDEC-0CEB-3A87-1DF3-D78A99226E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>
                <a:extLst>
                  <a:ext uri="{96DAC541-7B7A-43D3-8B79-37D633B846F1}">
                    <asvg:svgBlip xmlns:asvg="http://schemas.microsoft.com/office/drawing/2016/SVG/main" r:embed="rId23"/>
                  </a:ext>
                </a:extLst>
              </a:blip>
              <a:stretch>
                <a:fillRect/>
              </a:stretch>
            </p:blipFill>
            <p:spPr>
              <a:xfrm>
                <a:off x="58942" y="1218186"/>
                <a:ext cx="655316" cy="655316"/>
              </a:xfrm>
              <a:prstGeom prst="rect">
                <a:avLst/>
              </a:prstGeom>
            </p:spPr>
          </p:pic>
        </p:grpSp>
        <p:pic>
          <p:nvPicPr>
            <p:cNvPr id="174" name="Graphique 173" descr="Dossier avec un remplissage uni">
              <a:extLst>
                <a:ext uri="{FF2B5EF4-FFF2-40B4-BE49-F238E27FC236}">
                  <a16:creationId xmlns:a16="http://schemas.microsoft.com/office/drawing/2014/main" id="{D5348119-9D24-6637-1450-8F9F4AFC3F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135350" y="1280809"/>
              <a:ext cx="655316" cy="655315"/>
            </a:xfrm>
            <a:prstGeom prst="rect">
              <a:avLst/>
            </a:prstGeom>
          </p:spPr>
        </p:pic>
      </p:grpSp>
      <p:sp>
        <p:nvSpPr>
          <p:cNvPr id="177" name="Arc 176">
            <a:extLst>
              <a:ext uri="{FF2B5EF4-FFF2-40B4-BE49-F238E27FC236}">
                <a16:creationId xmlns:a16="http://schemas.microsoft.com/office/drawing/2014/main" id="{6BD96AE3-4A50-58B6-B088-95AF13360C84}"/>
              </a:ext>
            </a:extLst>
          </p:cNvPr>
          <p:cNvSpPr/>
          <p:nvPr/>
        </p:nvSpPr>
        <p:spPr>
          <a:xfrm rot="21035830">
            <a:off x="111195" y="3789213"/>
            <a:ext cx="685186" cy="915066"/>
          </a:xfrm>
          <a:prstGeom prst="arc">
            <a:avLst>
              <a:gd name="adj1" fmla="val 12602850"/>
              <a:gd name="adj2" fmla="val 15247060"/>
            </a:avLst>
          </a:prstGeom>
          <a:ln w="25400">
            <a:solidFill>
              <a:srgbClr val="536A83"/>
            </a:solidFill>
            <a:prstDash val="sys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78" name="Graphique 177" descr="Médical avec un remplissage uni">
            <a:extLst>
              <a:ext uri="{FF2B5EF4-FFF2-40B4-BE49-F238E27FC236}">
                <a16:creationId xmlns:a16="http://schemas.microsoft.com/office/drawing/2014/main" id="{21306252-8EA7-655C-5063-EFE892BA2CD5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76289" y="3765386"/>
            <a:ext cx="188744" cy="1887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CDF8E8C662AB49AAB58397D9333A31" ma:contentTypeVersion="20" ma:contentTypeDescription="Crée un document." ma:contentTypeScope="" ma:versionID="8dc5e2c0831f98c84c2e01754b62c54e">
  <xsd:schema xmlns:xsd="http://www.w3.org/2001/XMLSchema" xmlns:xs="http://www.w3.org/2001/XMLSchema" xmlns:p="http://schemas.microsoft.com/office/2006/metadata/properties" xmlns:ns2="c8bacede-7c2f-4666-adef-dc93abc31d21" xmlns:ns3="19049209-a51e-429b-bd65-414e5ec2d459" targetNamespace="http://schemas.microsoft.com/office/2006/metadata/properties" ma:root="true" ma:fieldsID="d0d91562f612a04f92a98f03326feae6" ns2:_="" ns3:_="">
    <xsd:import namespace="c8bacede-7c2f-4666-adef-dc93abc31d21"/>
    <xsd:import namespace="19049209-a51e-429b-bd65-414e5ec2d4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acede-7c2f-4666-adef-dc93abc31d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d264a842-8adc-43f3-ad4e-91e5e271c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4" nillable="true" ma:displayName="État de validation" ma:internalName="_x00c9_tat_x0020_de_x0020_validation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049209-a51e-429b-bd65-414e5ec2d45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27581ed-eb78-4a19-92b6-4118413287a8}" ma:internalName="TaxCatchAll" ma:showField="CatchAllData" ma:web="19049209-a51e-429b-bd65-414e5ec2d4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7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9049209-a51e-429b-bd65-414e5ec2d459" xsi:nil="true"/>
    <lcf76f155ced4ddcb4097134ff3c332f xmlns="c8bacede-7c2f-4666-adef-dc93abc31d21">
      <Terms xmlns="http://schemas.microsoft.com/office/infopath/2007/PartnerControls"/>
    </lcf76f155ced4ddcb4097134ff3c332f>
    <_Flow_SignoffStatus xmlns="c8bacede-7c2f-4666-adef-dc93abc31d2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1A9AB5-BF67-4833-95DB-FCBFFD30CD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bacede-7c2f-4666-adef-dc93abc31d21"/>
    <ds:schemaRef ds:uri="19049209-a51e-429b-bd65-414e5ec2d4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6C80B2-2C94-456A-A3D7-82E6CA7C5378}">
  <ds:schemaRefs>
    <ds:schemaRef ds:uri="http://purl.org/dc/elements/1.1/"/>
    <ds:schemaRef ds:uri="19049209-a51e-429b-bd65-414e5ec2d459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c8bacede-7c2f-4666-adef-dc93abc31d21"/>
    <ds:schemaRef ds:uri="http://schemas.microsoft.com/office/infopath/2007/PartnerControls"/>
    <ds:schemaRef ds:uri="http://purl.org/dc/terms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00BF9D5-D8BC-4CA0-B964-622F33575C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256</Words>
  <Application>Microsoft Macintosh PowerPoint</Application>
  <PresentationFormat>Personnalisé</PresentationFormat>
  <Paragraphs>60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Calibri-bold</vt:lpstr>
      <vt:lpstr>Office Theme</vt:lpstr>
      <vt:lpstr>L’approche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L’approche</dc:title>
  <dc:creator>Catherine Maisonneuve</dc:creator>
  <cp:lastModifiedBy>Karine Côté</cp:lastModifiedBy>
  <cp:revision>6</cp:revision>
  <dcterms:created xsi:type="dcterms:W3CDTF">2022-10-14T11:58:15Z</dcterms:created>
  <dcterms:modified xsi:type="dcterms:W3CDTF">2025-07-04T17:30:54Z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2022-10-11T00:00:00Z</vt:filetime>
  </property>
  <property fmtid="{D5CDD505-2E9C-101B-9397-08002B2CF9AE}" pid="3" name="Creator">
    <vt:lpwstr>Adobe InDesign 17.4 (Macintosh)</vt:lpwstr>
  </property>
  <property fmtid="{D5CDD505-2E9C-101B-9397-08002B2CF9AE}" pid="4" name="LastSaved">
    <vt:filetime>2022-10-14T00:00:00Z</vt:filetime>
  </property>
  <property fmtid="{D5CDD505-2E9C-101B-9397-08002B2CF9AE}" pid="5" name="ContentTypeId">
    <vt:lpwstr>0x010100F3CDF8E8C662AB49AAB58397D9333A31</vt:lpwstr>
  </property>
  <property fmtid="{D5CDD505-2E9C-101B-9397-08002B2CF9AE}" pid="6" name="MediaServiceImageTags">
    <vt:lpwstr/>
  </property>
</Properties>
</file>